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Trebuchet MS" panose="020B060302020202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Nunito"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974350f88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974350f8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68e80d7a0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d68e80d7a0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68e80d7a0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68e80d7a0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96bef584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96bef584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96bef5841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96bef5841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68e80d7a0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68e80d7a0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68e80d7a0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d68e80d7a0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68e80d7a0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d68e80d7a0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68e80d7a0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68e80d7a0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68e80d7a0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68e80d7a0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974350f8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974350f8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68e80d7a0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68e80d7a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68e80d7a0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68e80d7a0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68e80d7a0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d68e80d7a0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d68e80d7a0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d68e80d7a0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68e80d7a0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68e80d7a0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96bef5841_4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96bef5841_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d96bef5841_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d96bef5841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96bef5841_4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d96bef5841_4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96bef5841_4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d96bef5841_4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96bef5841_4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96bef5841_4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974350f8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974350f8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96bef5841_4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d96bef5841_4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96bef5841_4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d96bef5841_4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d96bef5841_4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d96bef5841_4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96bef5841_4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d96bef5841_4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d96bef5841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d96bef5841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96bef5841_4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d96bef5841_4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db54f403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db54f403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96bef5841_4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d96bef5841_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d974350f8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d974350f8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974350f8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974350f8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974350f8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974350f8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974350f8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974350f8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974350f8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974350f8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974350f8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d974350f8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974350f8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d974350f8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18500"/>
            <a:ext cx="7505700" cy="2448000"/>
          </a:xfrm>
          <a:prstGeom prst="rect">
            <a:avLst/>
          </a:prstGeom>
          <a:solidFill>
            <a:schemeClr val="dk1"/>
          </a:solidFill>
        </p:spPr>
        <p:txBody>
          <a:bodyPr spcFirstLastPara="1" wrap="square" lIns="91425" tIns="91425" rIns="91425" bIns="91425" anchor="t" anchorCtr="0">
            <a:normAutofit/>
          </a:bodyPr>
          <a:lstStyle>
            <a:lvl1pPr marL="457200" lvl="0" indent="-311150">
              <a:spcBef>
                <a:spcPts val="0"/>
              </a:spcBef>
              <a:spcAft>
                <a:spcPts val="0"/>
              </a:spcAft>
              <a:buSzPts val="1300"/>
              <a:buChar char="●"/>
              <a:defRPr sz="19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forms/d/10IRarHH3J2NL0C12CO_GjxI4eWc43yrM_idyaH1tp1I/edit?ts=606ab5ab"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ENNVA2QsM9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hyperlink" Target="http://www.youtube.com/watch?v=JYxspCbwZVs" TargetMode="External"/><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hyperlink" Target="http://www.iiep.unesco.org/en/our-mission/social-economic-inequalities" TargetMode="External"/><Relationship Id="rId7" Type="http://schemas.openxmlformats.org/officeDocument/2006/relationships/hyperlink" Target="http://crisisobs.gr/wp-content/uploads/2015/01/%CE%88%CE%BA%CE%B8%CE%B5%CF%83%CE%B7-%CE%9A%CE%BF%CE%B9%CE%BD%CF%89%CE%BD%CE%B9%CE%BA%CE%BF%CF%8D-%CE%A0%CF%81%CE%BF%CF%86%CE%AF%CE%BB_%CE%A3%CF%85%CE%BD%CE%AD%CE%B4%CF%81%CE%B9%CE%BF-14-12.docx.pdf"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slideshare.net/akriparopoulou/ss-72058161" TargetMode="External"/><Relationship Id="rId5" Type="http://schemas.openxmlformats.org/officeDocument/2006/relationships/hyperlink" Target="https://olonos.blogspot.com/2010/08/blog-post_22.html" TargetMode="External"/><Relationship Id="rId4" Type="http://schemas.openxmlformats.org/officeDocument/2006/relationships/hyperlink" Target="https://blogs.sch.gr/3lykirak/files/2015/03/%CE%9A%CE%9F%CE%99%CE%9D%CE%A9%CE%9D%CE%99%CE%9A%CE%97-%CE%91%CE%9D%CE%99%CE%A3%CE%9F%CE%A4%CE%97%CE%A4%CE%91-%CE%9C%CE%95-%CE%91%CE%A1%CE%99%CE%98%CE%9C%CE%9F%CE%A5%CE%A3.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708350" y="1589199"/>
            <a:ext cx="5727300" cy="16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4500"/>
              <a:t>Κοινωνικές ανισότητες</a:t>
            </a:r>
            <a:endParaRPr sz="4500"/>
          </a:p>
        </p:txBody>
      </p:sp>
      <p:sp>
        <p:nvSpPr>
          <p:cNvPr id="129" name="Google Shape;129;p13"/>
          <p:cNvSpPr txBox="1">
            <a:spLocks noGrp="1"/>
          </p:cNvSpPr>
          <p:nvPr>
            <p:ph type="subTitle" idx="1"/>
          </p:nvPr>
        </p:nvSpPr>
        <p:spPr>
          <a:xfrm>
            <a:off x="1891350" y="3177554"/>
            <a:ext cx="5361300" cy="14859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l" sz="2500"/>
              <a:t>Καραμάνη Δανάη</a:t>
            </a:r>
            <a:endParaRPr sz="2500"/>
          </a:p>
          <a:p>
            <a:pPr marL="0" lvl="0" indent="0" algn="r" rtl="0">
              <a:spcBef>
                <a:spcPts val="0"/>
              </a:spcBef>
              <a:spcAft>
                <a:spcPts val="0"/>
              </a:spcAft>
              <a:buNone/>
            </a:pPr>
            <a:r>
              <a:rPr lang="el" sz="2500"/>
              <a:t>Κολιάκη Ραφαέλα</a:t>
            </a:r>
            <a:endParaRPr sz="2500"/>
          </a:p>
          <a:p>
            <a:pPr marL="0" lvl="0" indent="0" algn="r" rtl="0">
              <a:spcBef>
                <a:spcPts val="0"/>
              </a:spcBef>
              <a:spcAft>
                <a:spcPts val="0"/>
              </a:spcAft>
              <a:buNone/>
            </a:pPr>
            <a:r>
              <a:rPr lang="el" sz="2500"/>
              <a:t>Χελά Πολυξέν</a:t>
            </a:r>
            <a:r>
              <a:rPr lang="el" sz="2400"/>
              <a:t>η</a:t>
            </a:r>
            <a:endParaRPr sz="240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87" name="Google Shape;187;p22"/>
          <p:cNvSpPr txBox="1">
            <a:spLocks noGrp="1"/>
          </p:cNvSpPr>
          <p:nvPr>
            <p:ph type="body" idx="1"/>
          </p:nvPr>
        </p:nvSpPr>
        <p:spPr>
          <a:xfrm>
            <a:off x="819150" y="19185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8" name="Google Shape;188;p22"/>
          <p:cNvPicPr preferRelativeResize="0"/>
          <p:nvPr/>
        </p:nvPicPr>
        <p:blipFill>
          <a:blip r:embed="rId3">
            <a:alphaModFix/>
          </a:blip>
          <a:stretch>
            <a:fillRect/>
          </a:stretch>
        </p:blipFill>
        <p:spPr>
          <a:xfrm>
            <a:off x="0" y="0"/>
            <a:ext cx="9144000"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3" title="Μέτρηση από Έχετε ξανακούσει τον όρο &quot;κοινωνικές ανισότητες&quot; ;"/>
          <p:cNvPicPr preferRelativeResize="0"/>
          <p:nvPr/>
        </p:nvPicPr>
        <p:blipFill>
          <a:blip r:embed="rId3">
            <a:alphaModFix/>
          </a:blip>
          <a:stretch>
            <a:fillRect/>
          </a:stretch>
        </p:blipFill>
        <p:spPr>
          <a:xfrm>
            <a:off x="984749" y="213612"/>
            <a:ext cx="7505700" cy="46410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819150" y="845600"/>
            <a:ext cx="7505700" cy="767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b="1"/>
              <a:t>Τι είναι κοινωνική ανισότητα;</a:t>
            </a:r>
            <a:endParaRPr b="1"/>
          </a:p>
        </p:txBody>
      </p:sp>
      <p:sp>
        <p:nvSpPr>
          <p:cNvPr id="199" name="Google Shape;199;p24"/>
          <p:cNvSpPr txBox="1">
            <a:spLocks noGrp="1"/>
          </p:cNvSpPr>
          <p:nvPr>
            <p:ph type="body" idx="1"/>
          </p:nvPr>
        </p:nvSpPr>
        <p:spPr>
          <a:xfrm>
            <a:off x="819100" y="1554475"/>
            <a:ext cx="7505700" cy="2677800"/>
          </a:xfrm>
          <a:prstGeom prst="rect">
            <a:avLst/>
          </a:prstGeom>
        </p:spPr>
        <p:txBody>
          <a:bodyPr spcFirstLastPara="1" wrap="square" lIns="90000" tIns="91425" rIns="91425" bIns="91425" anchor="t" anchorCtr="0">
            <a:normAutofit/>
          </a:bodyPr>
          <a:lstStyle/>
          <a:p>
            <a:pPr marL="0" lvl="0" indent="0" algn="l" rtl="0">
              <a:spcBef>
                <a:spcPts val="0"/>
              </a:spcBef>
              <a:spcAft>
                <a:spcPts val="1200"/>
              </a:spcAft>
              <a:buNone/>
            </a:pPr>
            <a:r>
              <a:rPr lang="el" sz="1800">
                <a:solidFill>
                  <a:srgbClr val="202122"/>
                </a:solidFill>
                <a:highlight>
                  <a:srgbClr val="FFFFFF"/>
                </a:highlight>
                <a:latin typeface="Arial"/>
                <a:ea typeface="Arial"/>
                <a:cs typeface="Arial"/>
                <a:sym typeface="Arial"/>
              </a:rPr>
              <a:t>Με τον όρο </a:t>
            </a:r>
            <a:r>
              <a:rPr lang="el" sz="1800" b="1">
                <a:solidFill>
                  <a:srgbClr val="202122"/>
                </a:solidFill>
                <a:highlight>
                  <a:srgbClr val="FFFFFF"/>
                </a:highlight>
                <a:latin typeface="Arial"/>
                <a:ea typeface="Arial"/>
                <a:cs typeface="Arial"/>
                <a:sym typeface="Arial"/>
              </a:rPr>
              <a:t>κοινωνική ανισότητα</a:t>
            </a:r>
            <a:r>
              <a:rPr lang="el" sz="1800">
                <a:solidFill>
                  <a:srgbClr val="202122"/>
                </a:solidFill>
                <a:highlight>
                  <a:srgbClr val="FFFFFF"/>
                </a:highlight>
                <a:latin typeface="Arial"/>
                <a:ea typeface="Arial"/>
                <a:cs typeface="Arial"/>
                <a:sym typeface="Arial"/>
              </a:rPr>
              <a:t> εννοούμε </a:t>
            </a:r>
            <a:r>
              <a:rPr lang="el" sz="1800" u="sng">
                <a:solidFill>
                  <a:srgbClr val="202122"/>
                </a:solidFill>
                <a:highlight>
                  <a:srgbClr val="FFFFFF"/>
                </a:highlight>
                <a:latin typeface="Arial"/>
                <a:ea typeface="Arial"/>
                <a:cs typeface="Arial"/>
                <a:sym typeface="Arial"/>
              </a:rPr>
              <a:t>την άνιση κατανομή αγαθών και ευκαιριών </a:t>
            </a:r>
            <a:r>
              <a:rPr lang="el" sz="1800">
                <a:solidFill>
                  <a:srgbClr val="202122"/>
                </a:solidFill>
                <a:highlight>
                  <a:srgbClr val="FFFFFF"/>
                </a:highlight>
                <a:latin typeface="Arial"/>
                <a:ea typeface="Arial"/>
                <a:cs typeface="Arial"/>
                <a:sym typeface="Arial"/>
              </a:rPr>
              <a:t>. Το φαινόμενο της κοινωνικής ανισότητας έχει αυξηθεί ραγδαία σε όλο τον κόσμο τα τελευταία χρόνια. Τα άτομα δεν έχουν τις ίδιες ευκαιρίες λόγω της διαφορετικής τους θέσης στην </a:t>
            </a:r>
            <a:r>
              <a:rPr lang="el" sz="1800" i="1">
                <a:solidFill>
                  <a:srgbClr val="202122"/>
                </a:solidFill>
                <a:highlight>
                  <a:srgbClr val="FFFFFF"/>
                </a:highlight>
                <a:latin typeface="Arial"/>
                <a:ea typeface="Arial"/>
                <a:cs typeface="Arial"/>
                <a:sym typeface="Arial"/>
              </a:rPr>
              <a:t>κοινωνική διαστρωμάτωση</a:t>
            </a:r>
            <a:r>
              <a:rPr lang="el" sz="1800">
                <a:solidFill>
                  <a:srgbClr val="202122"/>
                </a:solidFill>
                <a:highlight>
                  <a:srgbClr val="FFFFFF"/>
                </a:highlight>
                <a:latin typeface="Arial"/>
                <a:ea typeface="Arial"/>
                <a:cs typeface="Arial"/>
                <a:sym typeface="Arial"/>
              </a:rPr>
              <a:t>.</a:t>
            </a:r>
            <a:endParaRPr sz="180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body" idx="1"/>
          </p:nvPr>
        </p:nvSpPr>
        <p:spPr>
          <a:xfrm>
            <a:off x="658125" y="781950"/>
            <a:ext cx="7706700" cy="3579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l" sz="2100" i="1">
                <a:solidFill>
                  <a:srgbClr val="202122"/>
                </a:solidFill>
              </a:rPr>
              <a:t>Διαστρωμάτωση </a:t>
            </a:r>
            <a:r>
              <a:rPr lang="el" sz="2100">
                <a:solidFill>
                  <a:srgbClr val="202122"/>
                </a:solidFill>
              </a:rPr>
              <a:t>είναι ο άνισος διαχωρισμός των μελών της κοινωνίας. Η κοινωνική διαστρωμάτωση αποτελεί ειδική μορφή κοινωνικής ανισότητας. Ο διαχωρισμός γίνεται με κριτήρια όπως:</a:t>
            </a:r>
            <a:endParaRPr sz="2100">
              <a:solidFill>
                <a:srgbClr val="202122"/>
              </a:solidFill>
            </a:endParaRPr>
          </a:p>
          <a:p>
            <a:pPr marL="457200" lvl="0" indent="-361950" algn="l" rtl="0">
              <a:lnSpc>
                <a:spcPct val="95000"/>
              </a:lnSpc>
              <a:spcBef>
                <a:spcPts val="1200"/>
              </a:spcBef>
              <a:spcAft>
                <a:spcPts val="0"/>
              </a:spcAft>
              <a:buClr>
                <a:schemeClr val="lt1"/>
              </a:buClr>
              <a:buSzPts val="2100"/>
              <a:buChar char="❏"/>
            </a:pPr>
            <a:r>
              <a:rPr lang="el" sz="2100">
                <a:solidFill>
                  <a:srgbClr val="202122"/>
                </a:solidFill>
              </a:rPr>
              <a:t>Τάξη  </a:t>
            </a:r>
            <a:endParaRPr sz="2100">
              <a:solidFill>
                <a:srgbClr val="202122"/>
              </a:solidFill>
            </a:endParaRPr>
          </a:p>
          <a:p>
            <a:pPr marL="457200" lvl="0" indent="-361950" algn="l" rtl="0">
              <a:lnSpc>
                <a:spcPct val="95000"/>
              </a:lnSpc>
              <a:spcBef>
                <a:spcPts val="0"/>
              </a:spcBef>
              <a:spcAft>
                <a:spcPts val="0"/>
              </a:spcAft>
              <a:buClr>
                <a:schemeClr val="lt1"/>
              </a:buClr>
              <a:buSzPts val="2100"/>
              <a:buChar char="❏"/>
            </a:pPr>
            <a:r>
              <a:rPr lang="el" sz="2100">
                <a:solidFill>
                  <a:srgbClr val="202122"/>
                </a:solidFill>
              </a:rPr>
              <a:t>Φυλή </a:t>
            </a:r>
            <a:endParaRPr sz="2100">
              <a:solidFill>
                <a:srgbClr val="202122"/>
              </a:solidFill>
            </a:endParaRPr>
          </a:p>
          <a:p>
            <a:pPr marL="457200" lvl="0" indent="-361950" algn="l" rtl="0">
              <a:lnSpc>
                <a:spcPct val="95000"/>
              </a:lnSpc>
              <a:spcBef>
                <a:spcPts val="0"/>
              </a:spcBef>
              <a:spcAft>
                <a:spcPts val="0"/>
              </a:spcAft>
              <a:buClr>
                <a:schemeClr val="lt1"/>
              </a:buClr>
              <a:buSzPts val="2100"/>
              <a:buChar char="❏"/>
            </a:pPr>
            <a:r>
              <a:rPr lang="el" sz="2100">
                <a:solidFill>
                  <a:srgbClr val="202122"/>
                </a:solidFill>
              </a:rPr>
              <a:t>Γένος</a:t>
            </a:r>
            <a:endParaRPr sz="2100">
              <a:solidFill>
                <a:srgbClr val="202122"/>
              </a:solidFill>
            </a:endParaRPr>
          </a:p>
          <a:p>
            <a:pPr marL="457200" lvl="0" indent="-361950" algn="l" rtl="0">
              <a:lnSpc>
                <a:spcPct val="95000"/>
              </a:lnSpc>
              <a:spcBef>
                <a:spcPts val="0"/>
              </a:spcBef>
              <a:spcAft>
                <a:spcPts val="0"/>
              </a:spcAft>
              <a:buClr>
                <a:schemeClr val="lt1"/>
              </a:buClr>
              <a:buSzPts val="2100"/>
              <a:buChar char="❏"/>
            </a:pPr>
            <a:r>
              <a:rPr lang="el" sz="2100">
                <a:solidFill>
                  <a:srgbClr val="202122"/>
                </a:solidFill>
              </a:rPr>
              <a:t>Ισχύς  </a:t>
            </a:r>
            <a:endParaRPr sz="2100">
              <a:solidFill>
                <a:srgbClr val="202122"/>
              </a:solidFill>
            </a:endParaRPr>
          </a:p>
          <a:p>
            <a:pPr marL="457200" lvl="0" indent="-361950" algn="l" rtl="0">
              <a:lnSpc>
                <a:spcPct val="95000"/>
              </a:lnSpc>
              <a:spcBef>
                <a:spcPts val="0"/>
              </a:spcBef>
              <a:spcAft>
                <a:spcPts val="0"/>
              </a:spcAft>
              <a:buClr>
                <a:schemeClr val="lt1"/>
              </a:buClr>
              <a:buSzPts val="2100"/>
              <a:buChar char="❏"/>
            </a:pPr>
            <a:r>
              <a:rPr lang="el" sz="2100">
                <a:solidFill>
                  <a:srgbClr val="202122"/>
                </a:solidFill>
              </a:rPr>
              <a:t>Κύρος</a:t>
            </a:r>
            <a:endParaRPr sz="2100">
              <a:solidFill>
                <a:srgbClr val="202122"/>
              </a:solidFill>
            </a:endParaRPr>
          </a:p>
        </p:txBody>
      </p:sp>
      <p:pic>
        <p:nvPicPr>
          <p:cNvPr id="205" name="Google Shape;205;p25"/>
          <p:cNvPicPr preferRelativeResize="0"/>
          <p:nvPr/>
        </p:nvPicPr>
        <p:blipFill>
          <a:blip r:embed="rId3">
            <a:alphaModFix/>
          </a:blip>
          <a:stretch>
            <a:fillRect/>
          </a:stretch>
        </p:blipFill>
        <p:spPr>
          <a:xfrm>
            <a:off x="2879200" y="2283325"/>
            <a:ext cx="5120275" cy="2078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l" sz="2400" b="1">
                <a:latin typeface="Calibri"/>
                <a:ea typeface="Calibri"/>
                <a:cs typeface="Calibri"/>
                <a:sym typeface="Calibri"/>
              </a:rPr>
              <a:t>Χαρακτηριστικά Κοινωνικού Στρώματος:</a:t>
            </a:r>
            <a:endParaRPr sz="3500" b="1"/>
          </a:p>
        </p:txBody>
      </p:sp>
      <p:sp>
        <p:nvSpPr>
          <p:cNvPr id="211" name="Google Shape;211;p26"/>
          <p:cNvSpPr txBox="1">
            <a:spLocks noGrp="1"/>
          </p:cNvSpPr>
          <p:nvPr>
            <p:ph type="body" idx="1"/>
          </p:nvPr>
        </p:nvSpPr>
        <p:spPr>
          <a:xfrm>
            <a:off x="819150" y="1613575"/>
            <a:ext cx="7505700" cy="24480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chemeClr val="lt1"/>
              </a:buClr>
              <a:buSzPts val="2100"/>
              <a:buChar char="❏"/>
            </a:pPr>
            <a:r>
              <a:rPr lang="el" sz="2100"/>
              <a:t>Κοινή ταυτότητα</a:t>
            </a:r>
            <a:endParaRPr sz="2100"/>
          </a:p>
          <a:p>
            <a:pPr marL="457200" lvl="0" indent="-361950" algn="l" rtl="0">
              <a:spcBef>
                <a:spcPts val="0"/>
              </a:spcBef>
              <a:spcAft>
                <a:spcPts val="0"/>
              </a:spcAft>
              <a:buClr>
                <a:schemeClr val="lt1"/>
              </a:buClr>
              <a:buSzPts val="2100"/>
              <a:buChar char="❏"/>
            </a:pPr>
            <a:r>
              <a:rPr lang="el" sz="2100"/>
              <a:t>Κοινό συμφέρον </a:t>
            </a:r>
            <a:endParaRPr sz="2100"/>
          </a:p>
          <a:p>
            <a:pPr marL="457200" lvl="0" indent="-361950" algn="l" rtl="0">
              <a:spcBef>
                <a:spcPts val="0"/>
              </a:spcBef>
              <a:spcAft>
                <a:spcPts val="0"/>
              </a:spcAft>
              <a:buClr>
                <a:schemeClr val="lt1"/>
              </a:buClr>
              <a:buSzPts val="2100"/>
              <a:buChar char="❏"/>
            </a:pPr>
            <a:r>
              <a:rPr lang="el" sz="2100"/>
              <a:t>Παρόμοιος τρόπος ζωής</a:t>
            </a:r>
            <a:endParaRPr sz="2100"/>
          </a:p>
        </p:txBody>
      </p:sp>
      <p:pic>
        <p:nvPicPr>
          <p:cNvPr id="212" name="Google Shape;212;p26"/>
          <p:cNvPicPr preferRelativeResize="0"/>
          <p:nvPr/>
        </p:nvPicPr>
        <p:blipFill>
          <a:blip r:embed="rId3">
            <a:alphaModFix/>
          </a:blip>
          <a:stretch>
            <a:fillRect/>
          </a:stretch>
        </p:blipFill>
        <p:spPr>
          <a:xfrm>
            <a:off x="5734050" y="1613563"/>
            <a:ext cx="2590800" cy="1762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7" descr="Γράφημα απάντησης φορμών. Τίτλος ερωτήματος: Kοινωνική ανισότητα είναι όταν: (μπορείτε να επιλέξετε περισσότερες από μια απαντήσεις). Αριθμός απαντήσεων: 27 απαντήσεις."/>
          <p:cNvPicPr preferRelativeResize="0"/>
          <p:nvPr/>
        </p:nvPicPr>
        <p:blipFill>
          <a:blip r:embed="rId3">
            <a:alphaModFix/>
          </a:blip>
          <a:stretch>
            <a:fillRect/>
          </a:stretch>
        </p:blipFill>
        <p:spPr>
          <a:xfrm>
            <a:off x="208575" y="497450"/>
            <a:ext cx="8578075" cy="4074601"/>
          </a:xfrm>
          <a:prstGeom prst="rect">
            <a:avLst/>
          </a:prstGeom>
          <a:noFill/>
          <a:ln>
            <a:noFill/>
          </a:ln>
        </p:spPr>
      </p:pic>
      <p:sp>
        <p:nvSpPr>
          <p:cNvPr id="218" name="Google Shape;218;p27"/>
          <p:cNvSpPr txBox="1"/>
          <p:nvPr/>
        </p:nvSpPr>
        <p:spPr>
          <a:xfrm>
            <a:off x="208575" y="3611400"/>
            <a:ext cx="1211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200">
                <a:latin typeface="Calibri"/>
                <a:ea typeface="Calibri"/>
                <a:cs typeface="Calibri"/>
                <a:sym typeface="Calibri"/>
              </a:rPr>
              <a:t>Περιφέρειας</a:t>
            </a:r>
            <a:endParaRPr sz="1200">
              <a:latin typeface="Calibri"/>
              <a:ea typeface="Calibri"/>
              <a:cs typeface="Calibri"/>
              <a:sym typeface="Calibri"/>
            </a:endParaRPr>
          </a:p>
        </p:txBody>
      </p:sp>
      <p:sp>
        <p:nvSpPr>
          <p:cNvPr id="219" name="Google Shape;219;p27"/>
          <p:cNvSpPr/>
          <p:nvPr/>
        </p:nvSpPr>
        <p:spPr>
          <a:xfrm>
            <a:off x="2038275" y="3611400"/>
            <a:ext cx="280800" cy="1125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dk1"/>
              </a:highlight>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8" descr="Γράφημα απάντησης φορμών. Τίτλος ερωτήματος: Πιστεύετε ότι ακόμα και στις μέρες μας υπάρχουν κοινωνικές ανιστότητες;. Αριθμός απαντήσεων: 27 απαντήσεις."/>
          <p:cNvPicPr preferRelativeResize="0"/>
          <p:nvPr/>
        </p:nvPicPr>
        <p:blipFill>
          <a:blip r:embed="rId3">
            <a:alphaModFix/>
          </a:blip>
          <a:stretch>
            <a:fillRect/>
          </a:stretch>
        </p:blipFill>
        <p:spPr>
          <a:xfrm>
            <a:off x="203613" y="216575"/>
            <a:ext cx="8736775" cy="3667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30" name="Google Shape;230;p29" descr="Γράφημα απάντησης φορμών. Τίτλος ερωτήματος: Ήσασταν ποτέ μάρτυρας ενός φαινομένου ρατσισμού ή κοινωνικής διάκρισης ;. Αριθμός απαντήσεων: 27 απαντήσεις."/>
          <p:cNvPicPr preferRelativeResize="0"/>
          <p:nvPr/>
        </p:nvPicPr>
        <p:blipFill>
          <a:blip r:embed="rId3">
            <a:alphaModFix/>
          </a:blip>
          <a:stretch>
            <a:fillRect/>
          </a:stretch>
        </p:blipFill>
        <p:spPr>
          <a:xfrm>
            <a:off x="258888" y="257450"/>
            <a:ext cx="8626224" cy="3621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0" descr="Γράφημα απάντησης φορμών. Τίτλος ερωτήματος: Ήσασταν ποτέ θύμα ρατσιστικής συμπεριφοράς;. Αριθμός απαντήσεων: 25 απαντήσεις."/>
          <p:cNvPicPr preferRelativeResize="0"/>
          <p:nvPr/>
        </p:nvPicPr>
        <p:blipFill>
          <a:blip r:embed="rId3">
            <a:alphaModFix/>
          </a:blip>
          <a:stretch>
            <a:fillRect/>
          </a:stretch>
        </p:blipFill>
        <p:spPr>
          <a:xfrm>
            <a:off x="213288" y="417200"/>
            <a:ext cx="8717424" cy="3659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1" descr="Γράφημα απάντησης φορμών. Τίτλος ερωτήματος: Πως αντέδρασαν οι υπόλοιποι γύρω σας;. Αριθμός απαντήσεων: 8 απαντήσεις."/>
          <p:cNvPicPr preferRelativeResize="0"/>
          <p:nvPr/>
        </p:nvPicPr>
        <p:blipFill>
          <a:blip r:embed="rId3">
            <a:alphaModFix/>
          </a:blip>
          <a:stretch>
            <a:fillRect/>
          </a:stretch>
        </p:blipFill>
        <p:spPr>
          <a:xfrm>
            <a:off x="203738" y="312875"/>
            <a:ext cx="8736526" cy="3667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body" idx="1"/>
          </p:nvPr>
        </p:nvSpPr>
        <p:spPr>
          <a:xfrm>
            <a:off x="627025" y="640075"/>
            <a:ext cx="7968300" cy="4062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l" sz="1816" b="1">
                <a:solidFill>
                  <a:srgbClr val="000000"/>
                </a:solidFill>
                <a:latin typeface="Arial"/>
                <a:ea typeface="Arial"/>
                <a:cs typeface="Arial"/>
                <a:sym typeface="Arial"/>
              </a:rPr>
              <a:t>Διδάσκοντας τις κοινωνικές ανισότητες ως εκπαιδευτικοί, στόχοι μας είναι:</a:t>
            </a:r>
            <a:endParaRPr sz="1816" b="1">
              <a:solidFill>
                <a:srgbClr val="000000"/>
              </a:solidFill>
              <a:latin typeface="Arial"/>
              <a:ea typeface="Arial"/>
              <a:cs typeface="Arial"/>
              <a:sym typeface="Arial"/>
            </a:endParaRPr>
          </a:p>
          <a:p>
            <a:pPr marL="0" lvl="0" indent="0" algn="l" rtl="0">
              <a:spcBef>
                <a:spcPts val="0"/>
              </a:spcBef>
              <a:spcAft>
                <a:spcPts val="0"/>
              </a:spcAft>
              <a:buNone/>
            </a:pPr>
            <a:endParaRPr sz="1400" b="1">
              <a:solidFill>
                <a:srgbClr val="000000"/>
              </a:solidFill>
              <a:latin typeface="Arial"/>
              <a:ea typeface="Arial"/>
              <a:cs typeface="Arial"/>
              <a:sym typeface="Arial"/>
            </a:endParaRPr>
          </a:p>
          <a:p>
            <a:pPr marL="0" lvl="0" indent="0" algn="l" rtl="0">
              <a:spcBef>
                <a:spcPts val="0"/>
              </a:spcBef>
              <a:spcAft>
                <a:spcPts val="0"/>
              </a:spcAft>
              <a:buNone/>
            </a:pPr>
            <a:r>
              <a:rPr lang="el" sz="1808">
                <a:solidFill>
                  <a:srgbClr val="000000"/>
                </a:solidFill>
                <a:latin typeface="Arial"/>
                <a:ea typeface="Arial"/>
                <a:cs typeface="Arial"/>
                <a:sym typeface="Arial"/>
              </a:rPr>
              <a:t>Οι μαθητές/μαθήτριες να είναι σε θέση να:</a:t>
            </a:r>
            <a:endParaRPr sz="1708">
              <a:solidFill>
                <a:srgbClr val="000000"/>
              </a:solidFill>
              <a:latin typeface="Arial"/>
              <a:ea typeface="Arial"/>
              <a:cs typeface="Arial"/>
              <a:sym typeface="Arial"/>
            </a:endParaRPr>
          </a:p>
          <a:p>
            <a:pPr marL="457200" lvl="0" indent="-328930" algn="l" rtl="0">
              <a:spcBef>
                <a:spcPts val="0"/>
              </a:spcBef>
              <a:spcAft>
                <a:spcPts val="0"/>
              </a:spcAft>
              <a:buClr>
                <a:srgbClr val="000000"/>
              </a:buClr>
              <a:buSzPct val="100000"/>
              <a:buFont typeface="Arial"/>
              <a:buAutoNum type="arabicPeriod"/>
            </a:pPr>
            <a:r>
              <a:rPr lang="el" sz="1708">
                <a:solidFill>
                  <a:srgbClr val="000000"/>
                </a:solidFill>
                <a:latin typeface="Arial"/>
                <a:ea typeface="Arial"/>
                <a:cs typeface="Arial"/>
                <a:sym typeface="Arial"/>
              </a:rPr>
              <a:t>κατανοήσουν την έννοια των κοινωνικών ανισοτήτων </a:t>
            </a:r>
            <a:endParaRPr sz="1708">
              <a:solidFill>
                <a:srgbClr val="000000"/>
              </a:solidFill>
              <a:latin typeface="Arial"/>
              <a:ea typeface="Arial"/>
              <a:cs typeface="Arial"/>
              <a:sym typeface="Arial"/>
            </a:endParaRPr>
          </a:p>
          <a:p>
            <a:pPr marL="457200" lvl="0" indent="-328930" algn="l" rtl="0">
              <a:spcBef>
                <a:spcPts val="0"/>
              </a:spcBef>
              <a:spcAft>
                <a:spcPts val="0"/>
              </a:spcAft>
              <a:buClr>
                <a:srgbClr val="000000"/>
              </a:buClr>
              <a:buSzPct val="100000"/>
              <a:buFont typeface="Arial"/>
              <a:buAutoNum type="arabicPeriod"/>
            </a:pPr>
            <a:r>
              <a:rPr lang="el" sz="1708">
                <a:solidFill>
                  <a:srgbClr val="000000"/>
                </a:solidFill>
                <a:latin typeface="Arial"/>
                <a:ea typeface="Arial"/>
                <a:cs typeface="Arial"/>
                <a:sym typeface="Arial"/>
              </a:rPr>
              <a:t>διαπιστώσουν τις επιπτώσεις τους στην κοινωνία και τους λόγους για τους οποίους είναι ένα πρόβλημα που αφορά και τους ίδιους</a:t>
            </a:r>
            <a:endParaRPr sz="1708">
              <a:solidFill>
                <a:srgbClr val="000000"/>
              </a:solidFill>
              <a:latin typeface="Arial"/>
              <a:ea typeface="Arial"/>
              <a:cs typeface="Arial"/>
              <a:sym typeface="Arial"/>
            </a:endParaRPr>
          </a:p>
          <a:p>
            <a:pPr marL="457200" lvl="0" indent="-328930" algn="l" rtl="0">
              <a:spcBef>
                <a:spcPts val="0"/>
              </a:spcBef>
              <a:spcAft>
                <a:spcPts val="0"/>
              </a:spcAft>
              <a:buClr>
                <a:srgbClr val="000000"/>
              </a:buClr>
              <a:buSzPct val="100000"/>
              <a:buFont typeface="Arial"/>
              <a:buAutoNum type="arabicPeriod"/>
            </a:pPr>
            <a:r>
              <a:rPr lang="el" sz="1708">
                <a:solidFill>
                  <a:srgbClr val="000000"/>
                </a:solidFill>
                <a:latin typeface="Arial"/>
                <a:ea typeface="Arial"/>
                <a:cs typeface="Arial"/>
                <a:sym typeface="Arial"/>
              </a:rPr>
              <a:t>εντοπίσουν φαινόμενα κοινωνικών ανισοτήτων στο περιβάλλον τους και στην ευρύτερη κοινωνία (επικριτικά σχόλια, στερεότυπα κ.λπ.)</a:t>
            </a:r>
            <a:endParaRPr sz="1708">
              <a:solidFill>
                <a:srgbClr val="000000"/>
              </a:solidFill>
              <a:latin typeface="Arial"/>
              <a:ea typeface="Arial"/>
              <a:cs typeface="Arial"/>
              <a:sym typeface="Arial"/>
            </a:endParaRPr>
          </a:p>
          <a:p>
            <a:pPr marL="457200" lvl="0" indent="-328930" algn="l" rtl="0">
              <a:spcBef>
                <a:spcPts val="0"/>
              </a:spcBef>
              <a:spcAft>
                <a:spcPts val="0"/>
              </a:spcAft>
              <a:buClr>
                <a:srgbClr val="000000"/>
              </a:buClr>
              <a:buSzPct val="100000"/>
              <a:buFont typeface="Arial"/>
              <a:buAutoNum type="arabicPeriod"/>
            </a:pPr>
            <a:r>
              <a:rPr lang="el" sz="1708">
                <a:solidFill>
                  <a:srgbClr val="000000"/>
                </a:solidFill>
                <a:latin typeface="Arial"/>
                <a:ea typeface="Arial"/>
                <a:cs typeface="Arial"/>
                <a:sym typeface="Arial"/>
              </a:rPr>
              <a:t>αναλάβουν δράση υπέρ της ενημέρωσης αρχικά των συμμαθητών/τριών τους και στη συνέχεια της ευρύτερης κοινωνίας (σχεδιασμός και διακίνηση ενημερωτικού υλικού, δημιουργία blog για ανταλλαγή ιδεών και απόψεων) για θέματα που σχετίζονται με την προάσπιση των ανθρωπίνων δικαιωμάτων και της ισότητας</a:t>
            </a:r>
            <a:endParaRPr sz="1708">
              <a:solidFill>
                <a:srgbClr val="000000"/>
              </a:solidFill>
              <a:latin typeface="Arial"/>
              <a:ea typeface="Arial"/>
              <a:cs typeface="Arial"/>
              <a:sym typeface="Arial"/>
            </a:endParaRPr>
          </a:p>
          <a:p>
            <a:pPr marL="457200" lvl="0" indent="-328930" algn="l" rtl="0">
              <a:spcBef>
                <a:spcPts val="0"/>
              </a:spcBef>
              <a:spcAft>
                <a:spcPts val="0"/>
              </a:spcAft>
              <a:buClr>
                <a:srgbClr val="000000"/>
              </a:buClr>
              <a:buSzPct val="100000"/>
              <a:buFont typeface="Arial"/>
              <a:buAutoNum type="arabicPeriod"/>
            </a:pPr>
            <a:r>
              <a:rPr lang="el" sz="1708">
                <a:solidFill>
                  <a:srgbClr val="000000"/>
                </a:solidFill>
                <a:latin typeface="Arial"/>
                <a:ea typeface="Arial"/>
                <a:cs typeface="Arial"/>
                <a:sym typeface="Arial"/>
              </a:rPr>
              <a:t>να γνωρίζουν σε ποιον φορέα ή αρμόδιο να απευθυνθούν, σε περίπτωση που οι ίδιοι αντιμετωπίσουν φαινόμενα κοινωνικών ανισοτήτων. </a:t>
            </a:r>
            <a:endParaRPr sz="1708">
              <a:solidFill>
                <a:srgbClr val="000000"/>
              </a:solidFill>
              <a:latin typeface="Arial"/>
              <a:ea typeface="Arial"/>
              <a:cs typeface="Arial"/>
              <a:sym typeface="Arial"/>
            </a:endParaRPr>
          </a:p>
          <a:p>
            <a:pPr marL="0" lvl="0" indent="0" algn="l" rtl="0">
              <a:spcBef>
                <a:spcPts val="0"/>
              </a:spcBef>
              <a:spcAft>
                <a:spcPts val="1200"/>
              </a:spcAft>
              <a:buNone/>
            </a:pPr>
            <a:endParaRPr sz="1508"/>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46" name="Google Shape;246;p32" descr="Γράφημα απάντησης φορμών. Τίτλος ερωτήματος: Πιστεύετε ότι εσείς σαν μαθητές μπορείτε να κάνετε κάτι για να εξαλείψετε τις κοινωνικές ανισότητες;. Αριθμός απαντήσεων: 26 απαντήσεις."/>
          <p:cNvPicPr preferRelativeResize="0"/>
          <p:nvPr/>
        </p:nvPicPr>
        <p:blipFill>
          <a:blip r:embed="rId3">
            <a:alphaModFix/>
          </a:blip>
          <a:stretch>
            <a:fillRect/>
          </a:stretch>
        </p:blipFill>
        <p:spPr>
          <a:xfrm>
            <a:off x="210750" y="335375"/>
            <a:ext cx="8722500" cy="3952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52" name="Google Shape;252;p33" descr="Γράφημα απάντησης φορμών. Τίτλος ερωτήματος: Έχετε ακούσει για το κίνημα πράιντ ;. Αριθμός απαντήσεων: 26 απαντήσεις."/>
          <p:cNvPicPr preferRelativeResize="0"/>
          <p:nvPr/>
        </p:nvPicPr>
        <p:blipFill>
          <a:blip r:embed="rId3">
            <a:alphaModFix/>
          </a:blip>
          <a:stretch>
            <a:fillRect/>
          </a:stretch>
        </p:blipFill>
        <p:spPr>
          <a:xfrm>
            <a:off x="216575" y="373125"/>
            <a:ext cx="8618201" cy="3617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58" name="Google Shape;258;p34" descr="Γράφημα απάντησης φορμών. Τίτλος ερωτήματος: Πιστευέτε ότι θα πρέπει να διευρυνθεί;. Αριθμός απαντήσεων: 20 απαντήσεις."/>
          <p:cNvPicPr preferRelativeResize="0"/>
          <p:nvPr/>
        </p:nvPicPr>
        <p:blipFill>
          <a:blip r:embed="rId3">
            <a:alphaModFix/>
          </a:blip>
          <a:stretch>
            <a:fillRect/>
          </a:stretch>
        </p:blipFill>
        <p:spPr>
          <a:xfrm>
            <a:off x="433662" y="497925"/>
            <a:ext cx="8276676" cy="3474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64" name="Google Shape;264;p35" descr="Γράφημα απάντησης φορμών. Τίτλος ερωτήματος: Εσείς το υποστηρίζετε;. Αριθμός απαντήσεων: 23 απαντήσεις."/>
          <p:cNvPicPr preferRelativeResize="0"/>
          <p:nvPr/>
        </p:nvPicPr>
        <p:blipFill>
          <a:blip r:embed="rId3">
            <a:alphaModFix/>
          </a:blip>
          <a:stretch>
            <a:fillRect/>
          </a:stretch>
        </p:blipFill>
        <p:spPr>
          <a:xfrm>
            <a:off x="204075" y="476150"/>
            <a:ext cx="8662824" cy="3636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70" name="Google Shape;270;p36" descr="Γράφημα απάντησης φορμών. Τίτλος ερωτήματος: Θεωρείτε πως οι κοινωνικές ανισότητες αποτελούν παθογένεια της κοινωνίας μας;. Αριθμός απαντήσεων: 26 απαντήσεις."/>
          <p:cNvPicPr preferRelativeResize="0"/>
          <p:nvPr/>
        </p:nvPicPr>
        <p:blipFill>
          <a:blip r:embed="rId3">
            <a:alphaModFix/>
          </a:blip>
          <a:stretch>
            <a:fillRect/>
          </a:stretch>
        </p:blipFill>
        <p:spPr>
          <a:xfrm>
            <a:off x="383227" y="636625"/>
            <a:ext cx="8191051" cy="34385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sz="3100" b="1"/>
              <a:t>Παραδείγματα κοινωνικών ανισοτήτων: </a:t>
            </a:r>
            <a:endParaRPr sz="3100" b="1"/>
          </a:p>
        </p:txBody>
      </p:sp>
      <p:sp>
        <p:nvSpPr>
          <p:cNvPr id="276" name="Google Shape;276;p37"/>
          <p:cNvSpPr txBox="1">
            <a:spLocks noGrp="1"/>
          </p:cNvSpPr>
          <p:nvPr>
            <p:ph type="body" idx="1"/>
          </p:nvPr>
        </p:nvSpPr>
        <p:spPr>
          <a:xfrm>
            <a:off x="819150" y="1918500"/>
            <a:ext cx="7505700" cy="24480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AutoNum type="arabicPeriod"/>
            </a:pPr>
            <a:r>
              <a:rPr lang="el" sz="2100"/>
              <a:t>Παγκόσμια ανισότητα</a:t>
            </a:r>
            <a:endParaRPr sz="2100"/>
          </a:p>
          <a:p>
            <a:pPr marL="457200" lvl="0" indent="-323850" algn="l" rtl="0">
              <a:spcBef>
                <a:spcPts val="0"/>
              </a:spcBef>
              <a:spcAft>
                <a:spcPts val="0"/>
              </a:spcAft>
              <a:buSzPts val="1500"/>
              <a:buAutoNum type="arabicPeriod"/>
            </a:pPr>
            <a:r>
              <a:rPr lang="el" sz="2100"/>
              <a:t>Ανισότητα των φύλων </a:t>
            </a:r>
            <a:endParaRPr sz="2100"/>
          </a:p>
          <a:p>
            <a:pPr marL="457200" lvl="0" indent="-323850" algn="l" rtl="0">
              <a:spcBef>
                <a:spcPts val="0"/>
              </a:spcBef>
              <a:spcAft>
                <a:spcPts val="0"/>
              </a:spcAft>
              <a:buSzPts val="1500"/>
              <a:buAutoNum type="arabicPeriod"/>
            </a:pPr>
            <a:r>
              <a:rPr lang="el" sz="2100"/>
              <a:t>Ανισότητα στην εκπαίδευση </a:t>
            </a:r>
            <a:endParaRPr sz="2100"/>
          </a:p>
          <a:p>
            <a:pPr marL="457200" lvl="0" indent="0" algn="l" rtl="0">
              <a:spcBef>
                <a:spcPts val="1200"/>
              </a:spcBef>
              <a:spcAft>
                <a:spcPts val="1200"/>
              </a:spcAft>
              <a:buNone/>
            </a:pP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939525" y="299975"/>
            <a:ext cx="7505700" cy="954600"/>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SzPts val="3000"/>
              <a:buAutoNum type="arabicPeriod"/>
            </a:pPr>
            <a:r>
              <a:rPr lang="el"/>
              <a:t>Παγκόσμια ανισότητα</a:t>
            </a:r>
            <a:endParaRPr/>
          </a:p>
        </p:txBody>
      </p:sp>
      <p:sp>
        <p:nvSpPr>
          <p:cNvPr id="282" name="Google Shape;282;p38"/>
          <p:cNvSpPr txBox="1">
            <a:spLocks noGrp="1"/>
          </p:cNvSpPr>
          <p:nvPr>
            <p:ph type="body" idx="1"/>
          </p:nvPr>
        </p:nvSpPr>
        <p:spPr>
          <a:xfrm>
            <a:off x="819150" y="3219000"/>
            <a:ext cx="7505700" cy="14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1800">
                <a:solidFill>
                  <a:srgbClr val="070000"/>
                </a:solidFill>
                <a:latin typeface="Arial"/>
                <a:ea typeface="Arial"/>
                <a:cs typeface="Arial"/>
                <a:sym typeface="Arial"/>
              </a:rPr>
              <a:t>Εικόνα a: </a:t>
            </a:r>
            <a:r>
              <a:rPr lang="el" sz="1800">
                <a:solidFill>
                  <a:srgbClr val="070000"/>
                </a:solidFill>
                <a:highlight>
                  <a:schemeClr val="dk1"/>
                </a:highlight>
                <a:latin typeface="Arial"/>
                <a:ea typeface="Arial"/>
                <a:cs typeface="Arial"/>
                <a:sym typeface="Arial"/>
              </a:rPr>
              <a:t>Μια οικογένεια ζει σε αυτήν την καλύβα από γρασίδι στην Αιθιοπία. </a:t>
            </a:r>
            <a:endParaRPr sz="1800">
              <a:solidFill>
                <a:srgbClr val="070000"/>
              </a:solidFill>
              <a:highlight>
                <a:schemeClr val="dk1"/>
              </a:highlight>
              <a:latin typeface="Arial"/>
              <a:ea typeface="Arial"/>
              <a:cs typeface="Arial"/>
              <a:sym typeface="Arial"/>
            </a:endParaRPr>
          </a:p>
          <a:p>
            <a:pPr marL="0" lvl="0" indent="0" algn="l" rtl="0">
              <a:spcBef>
                <a:spcPts val="1200"/>
              </a:spcBef>
              <a:spcAft>
                <a:spcPts val="1200"/>
              </a:spcAft>
              <a:buNone/>
            </a:pPr>
            <a:r>
              <a:rPr lang="el" sz="1800">
                <a:solidFill>
                  <a:srgbClr val="070000"/>
                </a:solidFill>
                <a:highlight>
                  <a:schemeClr val="dk1"/>
                </a:highlight>
                <a:latin typeface="Arial"/>
                <a:ea typeface="Arial"/>
                <a:cs typeface="Arial"/>
                <a:sym typeface="Arial"/>
              </a:rPr>
              <a:t>Εικόνα b: Μια άλλη οικογένεια ζει σε ένα τρέιλερ ενιαίου πλάτους σε ένα ρυμουλκούμενο πάρκο στις Ηνωμένες Πολιτείες</a:t>
            </a:r>
            <a:endParaRPr sz="1800">
              <a:solidFill>
                <a:srgbClr val="070000"/>
              </a:solidFill>
              <a:highlight>
                <a:schemeClr val="dk1"/>
              </a:highlight>
              <a:latin typeface="Arial"/>
              <a:ea typeface="Arial"/>
              <a:cs typeface="Arial"/>
              <a:sym typeface="Arial"/>
            </a:endParaRPr>
          </a:p>
        </p:txBody>
      </p:sp>
      <p:pic>
        <p:nvPicPr>
          <p:cNvPr id="283" name="Google Shape;283;p38"/>
          <p:cNvPicPr preferRelativeResize="0"/>
          <p:nvPr/>
        </p:nvPicPr>
        <p:blipFill>
          <a:blip r:embed="rId3">
            <a:alphaModFix/>
          </a:blip>
          <a:stretch>
            <a:fillRect/>
          </a:stretch>
        </p:blipFill>
        <p:spPr>
          <a:xfrm>
            <a:off x="819150" y="965975"/>
            <a:ext cx="7196126" cy="23489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body" idx="1"/>
          </p:nvPr>
        </p:nvSpPr>
        <p:spPr>
          <a:xfrm>
            <a:off x="819150" y="6346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l">
                <a:solidFill>
                  <a:srgbClr val="202122"/>
                </a:solidFill>
                <a:latin typeface="Arial"/>
                <a:ea typeface="Arial"/>
                <a:cs typeface="Arial"/>
                <a:sym typeface="Arial"/>
              </a:rPr>
              <a:t>Και οι δυο οικογένειες θεωρούνται φτωχές ή κατώτερες τάξεις απλά ανήκουν σε διαφορετικά έθνη. </a:t>
            </a:r>
            <a:r>
              <a:rPr lang="el">
                <a:solidFill>
                  <a:srgbClr val="202122"/>
                </a:solidFill>
                <a:highlight>
                  <a:srgbClr val="FFFFFF"/>
                </a:highlight>
                <a:latin typeface="Arial"/>
                <a:ea typeface="Arial"/>
                <a:cs typeface="Arial"/>
                <a:sym typeface="Arial"/>
              </a:rPr>
              <a:t> Αυτή είναι η άνιση κατανομή μεταξύ των εθνών. Όπως δείχνει το παρακάτω διάγραμμα, το προσδόκιμο ζωής των ανθρώπων εξαρτάται σε μεγάλο βαθμό από το πού γεννιούνται.</a:t>
            </a:r>
            <a:endParaRPr>
              <a:solidFill>
                <a:srgbClr val="202122"/>
              </a:solidFill>
              <a:latin typeface="Arial"/>
              <a:ea typeface="Arial"/>
              <a:cs typeface="Arial"/>
              <a:sym typeface="Arial"/>
            </a:endParaRPr>
          </a:p>
        </p:txBody>
      </p:sp>
      <p:pic>
        <p:nvPicPr>
          <p:cNvPr id="289" name="Google Shape;289;p39"/>
          <p:cNvPicPr preferRelativeResize="0"/>
          <p:nvPr/>
        </p:nvPicPr>
        <p:blipFill>
          <a:blip r:embed="rId3">
            <a:alphaModFix/>
          </a:blip>
          <a:stretch>
            <a:fillRect/>
          </a:stretch>
        </p:blipFill>
        <p:spPr>
          <a:xfrm>
            <a:off x="570200" y="2424600"/>
            <a:ext cx="8003599" cy="2061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0"/>
          <p:cNvPicPr preferRelativeResize="0"/>
          <p:nvPr/>
        </p:nvPicPr>
        <p:blipFill>
          <a:blip r:embed="rId3">
            <a:alphaModFix/>
          </a:blip>
          <a:stretch>
            <a:fillRect/>
          </a:stretch>
        </p:blipFill>
        <p:spPr>
          <a:xfrm>
            <a:off x="2343000" y="449975"/>
            <a:ext cx="4681774" cy="4413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1"/>
          <p:cNvSpPr txBox="1">
            <a:spLocks noGrp="1"/>
          </p:cNvSpPr>
          <p:nvPr>
            <p:ph type="title"/>
          </p:nvPr>
        </p:nvSpPr>
        <p:spPr>
          <a:xfrm>
            <a:off x="819150" y="5707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2. Ανισότητα των φύλων </a:t>
            </a:r>
            <a:endParaRPr/>
          </a:p>
        </p:txBody>
      </p:sp>
      <p:sp>
        <p:nvSpPr>
          <p:cNvPr id="300" name="Google Shape;300;p41"/>
          <p:cNvSpPr txBox="1">
            <a:spLocks noGrp="1"/>
          </p:cNvSpPr>
          <p:nvPr>
            <p:ph type="body" idx="1"/>
          </p:nvPr>
        </p:nvSpPr>
        <p:spPr>
          <a:xfrm>
            <a:off x="819150" y="1525325"/>
            <a:ext cx="7505700" cy="316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solidFill>
                  <a:srgbClr val="202122"/>
                </a:solidFill>
                <a:highlight>
                  <a:srgbClr val="FFFFFF"/>
                </a:highlight>
                <a:latin typeface="Arial"/>
                <a:ea typeface="Arial"/>
                <a:cs typeface="Arial"/>
                <a:sym typeface="Arial"/>
              </a:rPr>
              <a:t>Καμιά χώρα στον πλανήτη δεν μεταχειρίζεται ισότιμα τους άντρες και τις γυναίκες του πληθυσμού της. Η ανισότητα των φύλων μπορεί να περιλαμβάνει κλάδους όπως:</a:t>
            </a:r>
            <a:endParaRPr>
              <a:solidFill>
                <a:srgbClr val="202122"/>
              </a:solidFill>
              <a:highlight>
                <a:srgbClr val="FFFFFF"/>
              </a:highlight>
              <a:latin typeface="Arial"/>
              <a:ea typeface="Arial"/>
              <a:cs typeface="Arial"/>
              <a:sym typeface="Arial"/>
            </a:endParaRPr>
          </a:p>
          <a:p>
            <a:pPr marL="457200" lvl="0" indent="-349250" algn="l" rtl="0">
              <a:spcBef>
                <a:spcPts val="1200"/>
              </a:spcBef>
              <a:spcAft>
                <a:spcPts val="0"/>
              </a:spcAft>
              <a:buClr>
                <a:srgbClr val="202122"/>
              </a:buClr>
              <a:buSzPts val="1900"/>
              <a:buFont typeface="Arial"/>
              <a:buChar char="●"/>
            </a:pPr>
            <a:r>
              <a:rPr lang="el">
                <a:solidFill>
                  <a:srgbClr val="202122"/>
                </a:solidFill>
                <a:highlight>
                  <a:srgbClr val="FFFFFF"/>
                </a:highlight>
                <a:latin typeface="Arial"/>
                <a:ea typeface="Arial"/>
                <a:cs typeface="Arial"/>
                <a:sym typeface="Arial"/>
              </a:rPr>
              <a:t>Εργασία</a:t>
            </a:r>
            <a:endParaRPr>
              <a:solidFill>
                <a:srgbClr val="202122"/>
              </a:solidFill>
              <a:highlight>
                <a:srgbClr val="FFFFFF"/>
              </a:highlight>
              <a:latin typeface="Arial"/>
              <a:ea typeface="Arial"/>
              <a:cs typeface="Arial"/>
              <a:sym typeface="Arial"/>
            </a:endParaRPr>
          </a:p>
          <a:p>
            <a:pPr marL="457200" lvl="0" indent="-349250" algn="l" rtl="0">
              <a:spcBef>
                <a:spcPts val="0"/>
              </a:spcBef>
              <a:spcAft>
                <a:spcPts val="0"/>
              </a:spcAft>
              <a:buClr>
                <a:srgbClr val="202122"/>
              </a:buClr>
              <a:buSzPts val="1900"/>
              <a:buFont typeface="Arial"/>
              <a:buChar char="●"/>
            </a:pPr>
            <a:r>
              <a:rPr lang="el">
                <a:solidFill>
                  <a:srgbClr val="202122"/>
                </a:solidFill>
                <a:highlight>
                  <a:srgbClr val="FFFFFF"/>
                </a:highlight>
                <a:latin typeface="Arial"/>
                <a:ea typeface="Arial"/>
                <a:cs typeface="Arial"/>
                <a:sym typeface="Arial"/>
              </a:rPr>
              <a:t>Οικογένεια</a:t>
            </a:r>
            <a:endParaRPr>
              <a:solidFill>
                <a:srgbClr val="202122"/>
              </a:solidFill>
              <a:highlight>
                <a:srgbClr val="FFFFFF"/>
              </a:highlight>
              <a:latin typeface="Arial"/>
              <a:ea typeface="Arial"/>
              <a:cs typeface="Arial"/>
              <a:sym typeface="Arial"/>
            </a:endParaRPr>
          </a:p>
          <a:p>
            <a:pPr marL="457200" lvl="0" indent="-349250" algn="l" rtl="0">
              <a:spcBef>
                <a:spcPts val="0"/>
              </a:spcBef>
              <a:spcAft>
                <a:spcPts val="0"/>
              </a:spcAft>
              <a:buClr>
                <a:srgbClr val="202122"/>
              </a:buClr>
              <a:buSzPts val="1900"/>
              <a:buFont typeface="Arial"/>
              <a:buChar char="●"/>
            </a:pPr>
            <a:r>
              <a:rPr lang="el">
                <a:solidFill>
                  <a:srgbClr val="202122"/>
                </a:solidFill>
                <a:highlight>
                  <a:srgbClr val="FFFFFF"/>
                </a:highlight>
                <a:latin typeface="Arial"/>
                <a:ea typeface="Arial"/>
                <a:cs typeface="Arial"/>
                <a:sym typeface="Arial"/>
              </a:rPr>
              <a:t>Οδήγηση</a:t>
            </a:r>
            <a:endParaRPr>
              <a:solidFill>
                <a:srgbClr val="202122"/>
              </a:solidFill>
              <a:highlight>
                <a:srgbClr val="FFFFFF"/>
              </a:highlight>
              <a:latin typeface="Arial"/>
              <a:ea typeface="Arial"/>
              <a:cs typeface="Arial"/>
              <a:sym typeface="Arial"/>
            </a:endParaRPr>
          </a:p>
          <a:p>
            <a:pPr marL="0" lvl="0" indent="0" algn="l" rtl="0">
              <a:spcBef>
                <a:spcPts val="1200"/>
              </a:spcBef>
              <a:spcAft>
                <a:spcPts val="0"/>
              </a:spcAft>
              <a:buNone/>
            </a:pPr>
            <a:r>
              <a:rPr lang="el">
                <a:solidFill>
                  <a:srgbClr val="202122"/>
                </a:solidFill>
                <a:highlight>
                  <a:srgbClr val="FFFFFF"/>
                </a:highlight>
                <a:latin typeface="Arial"/>
                <a:ea typeface="Arial"/>
                <a:cs typeface="Arial"/>
                <a:sym typeface="Arial"/>
              </a:rPr>
              <a:t>Το παρακάτω διάγραμμα δείχνει το ποσοστό εργαζομένων σε κίνδυνο φτώχειας ανά φύλο ( στην Ελλάδα).</a:t>
            </a:r>
            <a:endParaRPr>
              <a:solidFill>
                <a:srgbClr val="202122"/>
              </a:solidFill>
              <a:highlight>
                <a:srgbClr val="FFFFFF"/>
              </a:highlight>
              <a:latin typeface="Arial"/>
              <a:ea typeface="Arial"/>
              <a:cs typeface="Arial"/>
              <a:sym typeface="Arial"/>
            </a:endParaRPr>
          </a:p>
          <a:p>
            <a:pPr marL="457200" lvl="0" indent="0" algn="l" rtl="0">
              <a:spcBef>
                <a:spcPts val="1200"/>
              </a:spcBef>
              <a:spcAft>
                <a:spcPts val="1200"/>
              </a:spcAft>
              <a:buNone/>
            </a:pPr>
            <a:endParaRPr sz="1050">
              <a:solidFill>
                <a:srgbClr val="202122"/>
              </a:solidFill>
              <a:highlight>
                <a:srgbClr val="FFFFFF"/>
              </a:highlight>
              <a:latin typeface="Arial"/>
              <a:ea typeface="Arial"/>
              <a:cs typeface="Arial"/>
              <a:sym typeface="Arial"/>
            </a:endParaRPr>
          </a:p>
        </p:txBody>
      </p:sp>
      <p:pic>
        <p:nvPicPr>
          <p:cNvPr id="301" name="Google Shape;301;p41"/>
          <p:cNvPicPr preferRelativeResize="0"/>
          <p:nvPr/>
        </p:nvPicPr>
        <p:blipFill>
          <a:blip r:embed="rId3">
            <a:alphaModFix/>
          </a:blip>
          <a:stretch>
            <a:fillRect/>
          </a:stretch>
        </p:blipFill>
        <p:spPr>
          <a:xfrm>
            <a:off x="6406550" y="200207"/>
            <a:ext cx="2520125" cy="13251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body" idx="1"/>
          </p:nvPr>
        </p:nvSpPr>
        <p:spPr>
          <a:xfrm>
            <a:off x="819150" y="483325"/>
            <a:ext cx="7505700" cy="3161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l" sz="2500" b="1"/>
              <a:t>Μεθοδολογία έρευνας</a:t>
            </a:r>
            <a:endParaRPr sz="2500" b="1"/>
          </a:p>
          <a:p>
            <a:pPr marL="0" lvl="0" indent="0" algn="l" rtl="0">
              <a:spcBef>
                <a:spcPts val="1200"/>
              </a:spcBef>
              <a:spcAft>
                <a:spcPts val="0"/>
              </a:spcAft>
              <a:buNone/>
            </a:pPr>
            <a:endParaRPr sz="2100"/>
          </a:p>
          <a:p>
            <a:pPr marL="0" lvl="0" indent="0" algn="l" rtl="0">
              <a:spcBef>
                <a:spcPts val="1200"/>
              </a:spcBef>
              <a:spcAft>
                <a:spcPts val="0"/>
              </a:spcAft>
              <a:buNone/>
            </a:pPr>
            <a:r>
              <a:rPr lang="el" sz="2100"/>
              <a:t>Μοιράσαμε το </a:t>
            </a:r>
            <a:r>
              <a:rPr lang="el" sz="2100" u="sng">
                <a:solidFill>
                  <a:schemeClr val="hlink"/>
                </a:solidFill>
                <a:hlinkClick r:id="rId3"/>
              </a:rPr>
              <a:t>ερωτηματολόγιο</a:t>
            </a:r>
            <a:r>
              <a:rPr lang="el" sz="2100"/>
              <a:t> που δημιουργήσαμε σχετικά με τις κοινωνικές ανισότητες σε 27 παιδιά ηλικίας 15 έως 17 ετών.</a:t>
            </a:r>
            <a:endParaRPr sz="2100"/>
          </a:p>
          <a:p>
            <a:pPr marL="0" lvl="0" indent="0" algn="l" rtl="0">
              <a:spcBef>
                <a:spcPts val="1200"/>
              </a:spcBef>
              <a:spcAft>
                <a:spcPts val="1200"/>
              </a:spcAft>
              <a:buNone/>
            </a:pPr>
            <a:r>
              <a:rPr lang="el" sz="2100"/>
              <a:t>Οι απαντήσεις και τα ποσοστά που πήραμε ήταν τα εξής</a:t>
            </a:r>
            <a:r>
              <a:rPr lang="el" sz="1800">
                <a:solidFill>
                  <a:srgbClr val="000000"/>
                </a:solidFill>
                <a:latin typeface="Arial"/>
                <a:ea typeface="Arial"/>
                <a:cs typeface="Arial"/>
                <a:sym typeface="Arial"/>
              </a:rPr>
              <a:t>:</a:t>
            </a:r>
            <a:endParaRPr sz="250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42"/>
          <p:cNvPicPr preferRelativeResize="0"/>
          <p:nvPr/>
        </p:nvPicPr>
        <p:blipFill>
          <a:blip r:embed="rId3">
            <a:alphaModFix/>
          </a:blip>
          <a:stretch>
            <a:fillRect/>
          </a:stretch>
        </p:blipFill>
        <p:spPr>
          <a:xfrm>
            <a:off x="2382200" y="899225"/>
            <a:ext cx="6532825" cy="3453350"/>
          </a:xfrm>
          <a:prstGeom prst="rect">
            <a:avLst/>
          </a:prstGeom>
          <a:noFill/>
          <a:ln>
            <a:noFill/>
          </a:ln>
        </p:spPr>
      </p:pic>
      <p:sp>
        <p:nvSpPr>
          <p:cNvPr id="307" name="Google Shape;307;p42"/>
          <p:cNvSpPr/>
          <p:nvPr/>
        </p:nvSpPr>
        <p:spPr>
          <a:xfrm>
            <a:off x="232875" y="843050"/>
            <a:ext cx="1982100" cy="1989900"/>
          </a:xfrm>
          <a:prstGeom prst="wedgeEllipseCallout">
            <a:avLst>
              <a:gd name="adj1" fmla="val 68615"/>
              <a:gd name="adj2" fmla="val 201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
              <a:t>*Παρατήρησε πως το ποσοστό των ανδρών είναι υψηλότερο από αυτό των      γυναικών*</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3. Ανισότητα στην εκπαίδευση </a:t>
            </a:r>
            <a:endParaRPr/>
          </a:p>
        </p:txBody>
      </p:sp>
      <p:sp>
        <p:nvSpPr>
          <p:cNvPr id="313" name="Google Shape;313;p43"/>
          <p:cNvSpPr txBox="1">
            <a:spLocks noGrp="1"/>
          </p:cNvSpPr>
          <p:nvPr>
            <p:ph type="body" idx="1"/>
          </p:nvPr>
        </p:nvSpPr>
        <p:spPr>
          <a:xfrm>
            <a:off x="819150" y="19185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l">
                <a:solidFill>
                  <a:srgbClr val="000000"/>
                </a:solidFill>
                <a:highlight>
                  <a:srgbClr val="FFFFFF"/>
                </a:highlight>
                <a:latin typeface="Trebuchet MS"/>
                <a:ea typeface="Trebuchet MS"/>
                <a:cs typeface="Trebuchet MS"/>
                <a:sym typeface="Trebuchet MS"/>
              </a:rPr>
              <a:t>Η ισότητα στην Εκπαίδευση έχει μέγιστη σημασία, όση προφανή σημασία έχει το υψηλό μορφωτικό επίπεδο ενός λαού. Ωστόσο το ποσοστό των παιδιών που δεν λαμβάνουν ακόμα ούτε την βασική εκπαίδευση είναι υψηλό.</a:t>
            </a:r>
            <a:endParaRPr/>
          </a:p>
        </p:txBody>
      </p:sp>
      <p:pic>
        <p:nvPicPr>
          <p:cNvPr id="314" name="Google Shape;314;p43"/>
          <p:cNvPicPr preferRelativeResize="0"/>
          <p:nvPr/>
        </p:nvPicPr>
        <p:blipFill>
          <a:blip r:embed="rId3">
            <a:alphaModFix/>
          </a:blip>
          <a:stretch>
            <a:fillRect/>
          </a:stretch>
        </p:blipFill>
        <p:spPr>
          <a:xfrm>
            <a:off x="6758248" y="215748"/>
            <a:ext cx="2172650" cy="1445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body" idx="1"/>
          </p:nvPr>
        </p:nvSpPr>
        <p:spPr>
          <a:xfrm>
            <a:off x="672550" y="716650"/>
            <a:ext cx="7652400" cy="364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solidFill>
                  <a:srgbClr val="202122"/>
                </a:solidFill>
                <a:latin typeface="Arial"/>
                <a:ea typeface="Arial"/>
                <a:cs typeface="Arial"/>
                <a:sym typeface="Arial"/>
              </a:rPr>
              <a:t>Στην Ελλάδα:</a:t>
            </a:r>
            <a:endParaRPr>
              <a:solidFill>
                <a:srgbClr val="202122"/>
              </a:solidFill>
              <a:latin typeface="Arial"/>
              <a:ea typeface="Arial"/>
              <a:cs typeface="Arial"/>
              <a:sym typeface="Arial"/>
            </a:endParaRPr>
          </a:p>
          <a:p>
            <a:pPr marL="457200" lvl="0" indent="-311150" algn="l" rtl="0">
              <a:spcBef>
                <a:spcPts val="1200"/>
              </a:spcBef>
              <a:spcAft>
                <a:spcPts val="0"/>
              </a:spcAft>
              <a:buClr>
                <a:srgbClr val="202122"/>
              </a:buClr>
              <a:buSzPts val="1300"/>
              <a:buFont typeface="Arial"/>
              <a:buChar char="●"/>
            </a:pPr>
            <a:r>
              <a:rPr lang="el">
                <a:solidFill>
                  <a:srgbClr val="202122"/>
                </a:solidFill>
                <a:highlight>
                  <a:srgbClr val="FFFFFF"/>
                </a:highlight>
                <a:latin typeface="Arial"/>
                <a:ea typeface="Arial"/>
                <a:cs typeface="Arial"/>
                <a:sym typeface="Arial"/>
              </a:rPr>
              <a:t>Η διαρροή από το γυμνάσιο είναι πλέον σε εθνικό επίπεδο μόνο 6,5%, ωστόσο υπάρχουν πάνω από 80 γυμνάσια σε υποβαθμισμένες συνοικίες αστικών κέντρων και αγροτικές περιοχές όπου η διαρροή από το υποχρεωτικό σχολείο είναι από 22 έως και 50%.</a:t>
            </a:r>
            <a:endParaRPr>
              <a:solidFill>
                <a:srgbClr val="202122"/>
              </a:solidFill>
              <a:latin typeface="Arial"/>
              <a:ea typeface="Arial"/>
              <a:cs typeface="Arial"/>
              <a:sym typeface="Arial"/>
            </a:endParaRPr>
          </a:p>
        </p:txBody>
      </p:sp>
      <p:pic>
        <p:nvPicPr>
          <p:cNvPr id="320" name="Google Shape;320;p44"/>
          <p:cNvPicPr preferRelativeResize="0"/>
          <p:nvPr/>
        </p:nvPicPr>
        <p:blipFill>
          <a:blip r:embed="rId3">
            <a:alphaModFix/>
          </a:blip>
          <a:stretch>
            <a:fillRect/>
          </a:stretch>
        </p:blipFill>
        <p:spPr>
          <a:xfrm>
            <a:off x="6063575" y="2823838"/>
            <a:ext cx="2381250" cy="19145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a:spLocks noGrp="1"/>
          </p:cNvSpPr>
          <p:nvPr>
            <p:ph type="body" idx="1"/>
          </p:nvPr>
        </p:nvSpPr>
        <p:spPr>
          <a:xfrm>
            <a:off x="819150" y="1222000"/>
            <a:ext cx="7505700" cy="2448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l">
                <a:solidFill>
                  <a:srgbClr val="000000"/>
                </a:solidFill>
                <a:highlight>
                  <a:srgbClr val="FFFFFF"/>
                </a:highlight>
                <a:latin typeface="Trebuchet MS"/>
                <a:ea typeface="Trebuchet MS"/>
                <a:cs typeface="Trebuchet MS"/>
                <a:sym typeface="Trebuchet MS"/>
              </a:rPr>
              <a:t>Η χαμηλή επίδοση χαρακτηρίζει μαζικά τα παιδιά των λαϊκών στρωμάτων. </a:t>
            </a:r>
            <a:endParaRPr>
              <a:solidFill>
                <a:srgbClr val="000000"/>
              </a:solidFill>
              <a:highlight>
                <a:srgbClr val="FFFFFF"/>
              </a:highlight>
              <a:latin typeface="Trebuchet MS"/>
              <a:ea typeface="Trebuchet MS"/>
              <a:cs typeface="Trebuchet MS"/>
              <a:sym typeface="Trebuchet MS"/>
            </a:endParaRPr>
          </a:p>
          <a:p>
            <a:pPr marL="457200" lvl="0" indent="-340201" algn="l" rtl="0">
              <a:spcBef>
                <a:spcPts val="1200"/>
              </a:spcBef>
              <a:spcAft>
                <a:spcPts val="0"/>
              </a:spcAft>
              <a:buClr>
                <a:schemeClr val="lt1"/>
              </a:buClr>
              <a:buSzPct val="100000"/>
              <a:buFont typeface="Trebuchet MS"/>
              <a:buChar char="❏"/>
            </a:pPr>
            <a:r>
              <a:rPr lang="el">
                <a:solidFill>
                  <a:srgbClr val="202122"/>
                </a:solidFill>
                <a:highlight>
                  <a:srgbClr val="FFFFFF"/>
                </a:highlight>
                <a:latin typeface="Trebuchet MS"/>
                <a:ea typeface="Trebuchet MS"/>
                <a:cs typeface="Trebuchet MS"/>
                <a:sym typeface="Trebuchet MS"/>
              </a:rPr>
              <a:t> τα λαϊκά στρώματα έχουν μητρική άλλη ποικιλία της ελληνικής από τη γλωσσική νόρμα της Εκπαίδευσης και άλλη κουλτούρα από την επίσημη.</a:t>
            </a:r>
            <a:endParaRPr>
              <a:solidFill>
                <a:srgbClr val="202122"/>
              </a:solidFill>
              <a:highlight>
                <a:srgbClr val="FFFFFF"/>
              </a:highlight>
              <a:latin typeface="Trebuchet MS"/>
              <a:ea typeface="Trebuchet MS"/>
              <a:cs typeface="Trebuchet MS"/>
              <a:sym typeface="Trebuchet MS"/>
            </a:endParaRPr>
          </a:p>
          <a:p>
            <a:pPr marL="457200" lvl="0" indent="-340201" algn="l" rtl="0">
              <a:spcBef>
                <a:spcPts val="0"/>
              </a:spcBef>
              <a:spcAft>
                <a:spcPts val="0"/>
              </a:spcAft>
              <a:buClr>
                <a:schemeClr val="lt1"/>
              </a:buClr>
              <a:buSzPct val="100000"/>
              <a:buFont typeface="Trebuchet MS"/>
              <a:buChar char="❏"/>
            </a:pPr>
            <a:r>
              <a:rPr lang="el">
                <a:solidFill>
                  <a:srgbClr val="000000"/>
                </a:solidFill>
                <a:highlight>
                  <a:srgbClr val="FFFFFF"/>
                </a:highlight>
                <a:latin typeface="Trebuchet MS"/>
                <a:ea typeface="Trebuchet MS"/>
                <a:cs typeface="Trebuchet MS"/>
                <a:sym typeface="Trebuchet MS"/>
              </a:rPr>
              <a:t>οι κοινωνικές αυτές διαφορές αγνοούνται από το σχολείο, η δυσκολία στην επίδοση θεωρείται μικρότερη νοητική ικανότητα.</a:t>
            </a:r>
            <a:endParaRPr>
              <a:solidFill>
                <a:srgbClr val="202122"/>
              </a:solidFill>
              <a:highlight>
                <a:srgbClr val="FFFFFF"/>
              </a:highlight>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6"/>
          <p:cNvSpPr/>
          <p:nvPr/>
        </p:nvSpPr>
        <p:spPr>
          <a:xfrm>
            <a:off x="1703000" y="1362875"/>
            <a:ext cx="6162300" cy="2314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 sz="1800">
                <a:highlight>
                  <a:srgbClr val="FCE5CD"/>
                </a:highlight>
                <a:latin typeface="Trebuchet MS"/>
                <a:ea typeface="Trebuchet MS"/>
                <a:cs typeface="Trebuchet MS"/>
                <a:sym typeface="Trebuchet MS"/>
              </a:rPr>
              <a:t>Ο Αδαμάντιος Κοραής πρέσβευε ότι το ελληνικό κράτος θα δημιουργηθεί «διά της εξαπλώσεως των φώτων». Η Πελοποννησιακή Γερουσία το 1822 σχεδίαζε σχολεία «αρρένων τε και θηλέων» με φοίτηση δωρεάν. Το «σχολείο για όλους» ωστόσο καθυστέρησε πάνω από ενάμιση αιώνα.</a:t>
            </a:r>
            <a:endParaRPr sz="1800">
              <a:highlight>
                <a:srgbClr val="FCE5CD"/>
              </a:highlight>
              <a:latin typeface="Trebuchet MS"/>
              <a:ea typeface="Trebuchet MS"/>
              <a:cs typeface="Trebuchet MS"/>
              <a:sym typeface="Trebuchet MS"/>
            </a:endParaRPr>
          </a:p>
          <a:p>
            <a:pPr marL="0" lvl="0" indent="0" algn="l" rtl="0">
              <a:spcBef>
                <a:spcPts val="0"/>
              </a:spcBef>
              <a:spcAft>
                <a:spcPts val="0"/>
              </a:spcAft>
              <a:buNone/>
            </a:pPr>
            <a:endParaRPr sz="1300">
              <a:highlight>
                <a:srgbClr val="FCE5CD"/>
              </a:highlight>
            </a:endParaRPr>
          </a:p>
        </p:txBody>
      </p:sp>
      <p:pic>
        <p:nvPicPr>
          <p:cNvPr id="331" name="Google Shape;331;p46"/>
          <p:cNvPicPr preferRelativeResize="0"/>
          <p:nvPr/>
        </p:nvPicPr>
        <p:blipFill>
          <a:blip r:embed="rId3">
            <a:alphaModFix/>
          </a:blip>
          <a:stretch>
            <a:fillRect/>
          </a:stretch>
        </p:blipFill>
        <p:spPr>
          <a:xfrm>
            <a:off x="7574050" y="136700"/>
            <a:ext cx="1429400" cy="1390325"/>
          </a:xfrm>
          <a:prstGeom prst="rect">
            <a:avLst/>
          </a:prstGeom>
          <a:noFill/>
          <a:ln>
            <a:noFill/>
          </a:ln>
        </p:spPr>
      </p:pic>
      <p:sp>
        <p:nvSpPr>
          <p:cNvPr id="332" name="Google Shape;332;p46"/>
          <p:cNvSpPr txBox="1"/>
          <p:nvPr/>
        </p:nvSpPr>
        <p:spPr>
          <a:xfrm>
            <a:off x="1668075" y="1004825"/>
            <a:ext cx="1187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2100" b="1">
                <a:latin typeface="Calibri"/>
                <a:ea typeface="Calibri"/>
                <a:cs typeface="Calibri"/>
                <a:sym typeface="Calibri"/>
              </a:rPr>
              <a:t>TIP!</a:t>
            </a:r>
            <a:endParaRPr sz="2100" b="1">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Το ήξερες ότι: </a:t>
            </a:r>
            <a:endParaRPr/>
          </a:p>
          <a:p>
            <a:pPr marL="0" lvl="0" indent="0" algn="l" rtl="0">
              <a:spcBef>
                <a:spcPts val="0"/>
              </a:spcBef>
              <a:spcAft>
                <a:spcPts val="0"/>
              </a:spcAft>
              <a:buNone/>
            </a:pPr>
            <a:endParaRPr/>
          </a:p>
        </p:txBody>
      </p:sp>
      <p:pic>
        <p:nvPicPr>
          <p:cNvPr id="338" name="Google Shape;338;p47"/>
          <p:cNvPicPr preferRelativeResize="0"/>
          <p:nvPr/>
        </p:nvPicPr>
        <p:blipFill>
          <a:blip r:embed="rId3">
            <a:alphaModFix/>
          </a:blip>
          <a:stretch>
            <a:fillRect/>
          </a:stretch>
        </p:blipFill>
        <p:spPr>
          <a:xfrm>
            <a:off x="5157738" y="1506075"/>
            <a:ext cx="2409825" cy="2409825"/>
          </a:xfrm>
          <a:prstGeom prst="rect">
            <a:avLst/>
          </a:prstGeom>
          <a:noFill/>
          <a:ln>
            <a:noFill/>
          </a:ln>
        </p:spPr>
      </p:pic>
      <p:sp>
        <p:nvSpPr>
          <p:cNvPr id="339" name="Google Shape;339;p47"/>
          <p:cNvSpPr/>
          <p:nvPr/>
        </p:nvSpPr>
        <p:spPr>
          <a:xfrm>
            <a:off x="819150" y="1800200"/>
            <a:ext cx="2760300" cy="1821600"/>
          </a:xfrm>
          <a:prstGeom prst="wedgeRoundRectCallout">
            <a:avLst>
              <a:gd name="adj1" fmla="val 76436"/>
              <a:gd name="adj2" fmla="val 974"/>
              <a:gd name="adj3" fmla="val 0"/>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 sz="1650">
                <a:highlight>
                  <a:srgbClr val="F9CB9C"/>
                </a:highlight>
              </a:rPr>
              <a:t>Η μείωση των ανισοτήτων εντός και μεταξύ των χωρών είναι ο 10ος από τους 17 στόχους βιώσιμης ανάπτυξης</a:t>
            </a:r>
            <a:endParaRPr sz="3000">
              <a:solidFill>
                <a:schemeClr val="lt1"/>
              </a:solidFill>
              <a:highlight>
                <a:srgbClr val="F9CB9C"/>
              </a:highlight>
              <a:latin typeface="Nunito"/>
              <a:ea typeface="Nunito"/>
              <a:cs typeface="Nunito"/>
              <a:sym typeface="Nunito"/>
            </a:endParaRPr>
          </a:p>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8"/>
          <p:cNvSpPr txBox="1">
            <a:spLocks noGrp="1"/>
          </p:cNvSpPr>
          <p:nvPr>
            <p:ph type="title"/>
          </p:nvPr>
        </p:nvSpPr>
        <p:spPr>
          <a:xfrm>
            <a:off x="819150" y="3216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Βίντεο:</a:t>
            </a:r>
            <a:endParaRPr/>
          </a:p>
        </p:txBody>
      </p:sp>
      <p:sp>
        <p:nvSpPr>
          <p:cNvPr id="345" name="Google Shape;345;p48"/>
          <p:cNvSpPr txBox="1">
            <a:spLocks noGrp="1"/>
          </p:cNvSpPr>
          <p:nvPr>
            <p:ph type="body" idx="1"/>
          </p:nvPr>
        </p:nvSpPr>
        <p:spPr>
          <a:xfrm>
            <a:off x="819150" y="890450"/>
            <a:ext cx="7505700" cy="2448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l" sz="1800"/>
              <a:t>Κοινωνικές ανισότητες: </a:t>
            </a:r>
            <a:endParaRPr sz="1800">
              <a:solidFill>
                <a:srgbClr val="FF9900"/>
              </a:solidFill>
            </a:endParaRPr>
          </a:p>
          <a:p>
            <a:pPr marL="457200" lvl="0" indent="0" algn="l" rtl="0">
              <a:spcBef>
                <a:spcPts val="1200"/>
              </a:spcBef>
              <a:spcAft>
                <a:spcPts val="0"/>
              </a:spcAft>
              <a:buNone/>
            </a:pPr>
            <a:endParaRPr sz="1800"/>
          </a:p>
          <a:p>
            <a:pPr marL="457200" lvl="0" indent="0" algn="l" rtl="0">
              <a:spcBef>
                <a:spcPts val="1200"/>
              </a:spcBef>
              <a:spcAft>
                <a:spcPts val="0"/>
              </a:spcAft>
              <a:buNone/>
            </a:pPr>
            <a:endParaRPr sz="1800"/>
          </a:p>
          <a:p>
            <a:pPr marL="457200" lvl="0" indent="-342900" algn="l" rtl="0">
              <a:spcBef>
                <a:spcPts val="1200"/>
              </a:spcBef>
              <a:spcAft>
                <a:spcPts val="0"/>
              </a:spcAft>
              <a:buSzPts val="1800"/>
              <a:buChar char="●"/>
            </a:pPr>
            <a:r>
              <a:rPr lang="el" sz="1800"/>
              <a:t>Ανισότητες στην εκπαίδευση: </a:t>
            </a:r>
            <a:endParaRPr sz="1800">
              <a:solidFill>
                <a:srgbClr val="073763"/>
              </a:solidFill>
            </a:endParaRPr>
          </a:p>
        </p:txBody>
      </p:sp>
      <p:pic>
        <p:nvPicPr>
          <p:cNvPr id="346" name="Google Shape;346;p48" descr="&quot;Data Tell Us&quot;, explains the lack of global progress in ensuring every child's right to education" title="Data Tell Us">
            <a:hlinkClick r:id="rId3"/>
          </p:cNvPr>
          <p:cNvPicPr preferRelativeResize="0"/>
          <p:nvPr/>
        </p:nvPicPr>
        <p:blipFill>
          <a:blip r:embed="rId4">
            <a:alphaModFix/>
          </a:blip>
          <a:stretch>
            <a:fillRect/>
          </a:stretch>
        </p:blipFill>
        <p:spPr>
          <a:xfrm>
            <a:off x="4198450" y="2701900"/>
            <a:ext cx="2508325" cy="1881250"/>
          </a:xfrm>
          <a:prstGeom prst="rect">
            <a:avLst/>
          </a:prstGeom>
          <a:noFill/>
          <a:ln>
            <a:noFill/>
          </a:ln>
        </p:spPr>
      </p:pic>
      <p:pic>
        <p:nvPicPr>
          <p:cNvPr id="347" name="Google Shape;347;p48" descr="Visit us (http://www.khanacademy.org/science/healthcare-and-medicine) for health and medicine content or (http://www.khanacademy.org/test-prep/mcat) for MCAT related content. These videos do not provide medical advice and are for informational purposes only. The videos are not intended to be a substitute for professional medical advice, diagnosis or treatment. Always seek the advice of a qualified health provider with any questions you may have regarding a medical condition. Never disregard professional medical advice or delay in seeking it because of something you have read or seen in any Khan Academy video. Created by Arshya Vahabzadeh.&#10;&#10;Watch the next lesson: https://www.khanacademy.org/test-prep/mcat/social-inequality/social-class/v/upward-and-downward-mobility-meritocracy?utm_source=YT&amp;utm_medium=Desc&amp;utm_campaign=mcat&#10;&#10;MCAT on Khan Academy: Go ahead and practice some passage-based questions!&#10;&#10;About Khan Academy: 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 We've also partnered with institutions like NASA, The Museum of Modern Art, The California Academy of Sciences, and MIT to offer specialized content.&#10;&#10;For free. For everyone. Forever. #YouCanLearnAnything&#10;&#10;Subscribe to Khan Academy’s MCAT channel: https://www.youtube.com/channel/UCDkK5wqSuwDlJ3_nl3rgdiQ?sub_confirmation=1&#10;Subscribe to Khan Academy: https://www.youtube.com/subscription_center?add_user=khanacademy" title="Overview of social inequality | Social Inequality | MCAT | Khan Academy">
            <a:hlinkClick r:id="rId5"/>
          </p:cNvPr>
          <p:cNvPicPr preferRelativeResize="0"/>
          <p:nvPr/>
        </p:nvPicPr>
        <p:blipFill>
          <a:blip r:embed="rId6">
            <a:alphaModFix/>
          </a:blip>
          <a:stretch>
            <a:fillRect/>
          </a:stretch>
        </p:blipFill>
        <p:spPr>
          <a:xfrm>
            <a:off x="3788225" y="580775"/>
            <a:ext cx="2428375" cy="1821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10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b="1"/>
              <a:t>Δικτυογραφία:</a:t>
            </a:r>
            <a:endParaRPr b="1"/>
          </a:p>
        </p:txBody>
      </p:sp>
      <p:sp>
        <p:nvSpPr>
          <p:cNvPr id="353" name="Google Shape;353;p49"/>
          <p:cNvSpPr txBox="1">
            <a:spLocks noGrp="1"/>
          </p:cNvSpPr>
          <p:nvPr>
            <p:ph type="body" idx="1"/>
          </p:nvPr>
        </p:nvSpPr>
        <p:spPr>
          <a:xfrm>
            <a:off x="819150" y="1918500"/>
            <a:ext cx="7505700" cy="2448000"/>
          </a:xfrm>
          <a:prstGeom prst="rect">
            <a:avLst/>
          </a:prstGeom>
        </p:spPr>
        <p:txBody>
          <a:bodyPr spcFirstLastPara="1" wrap="square" lIns="91425" tIns="91425" rIns="91425" bIns="91425" anchor="t" anchorCtr="0">
            <a:normAutofit fontScale="70000" lnSpcReduction="20000"/>
          </a:bodyPr>
          <a:lstStyle/>
          <a:p>
            <a:pPr marL="457200" lvl="0" indent="-286385" algn="l" rtl="0">
              <a:spcBef>
                <a:spcPts val="0"/>
              </a:spcBef>
              <a:spcAft>
                <a:spcPts val="0"/>
              </a:spcAft>
              <a:buClr>
                <a:schemeClr val="lt1"/>
              </a:buClr>
              <a:buSzPct val="68421"/>
              <a:buChar char="●"/>
            </a:pPr>
            <a:r>
              <a:rPr lang="el" u="sng">
                <a:solidFill>
                  <a:schemeClr val="hlink"/>
                </a:solidFill>
                <a:hlinkClick r:id="rId3"/>
              </a:rPr>
              <a:t>http://www.iiep.unesco.org/en/our-mission/social-economic-inequalities</a:t>
            </a:r>
            <a:r>
              <a:rPr lang="el">
                <a:solidFill>
                  <a:schemeClr val="lt1"/>
                </a:solidFill>
              </a:rPr>
              <a:t> </a:t>
            </a:r>
            <a:endParaRPr>
              <a:solidFill>
                <a:schemeClr val="lt1"/>
              </a:solidFill>
            </a:endParaRPr>
          </a:p>
          <a:p>
            <a:pPr marL="457200" lvl="0" indent="-286385" algn="l" rtl="0">
              <a:spcBef>
                <a:spcPts val="0"/>
              </a:spcBef>
              <a:spcAft>
                <a:spcPts val="0"/>
              </a:spcAft>
              <a:buClr>
                <a:schemeClr val="lt1"/>
              </a:buClr>
              <a:buSzPct val="68421"/>
              <a:buChar char="●"/>
            </a:pPr>
            <a:r>
              <a:rPr lang="el" u="sng">
                <a:solidFill>
                  <a:schemeClr val="hlink"/>
                </a:solidFill>
                <a:hlinkClick r:id="rId4"/>
              </a:rPr>
              <a:t>https://blogs.sch.gr/3lykirak/files/2015/03/%CE%9A%CE%9F%CE%99%CE%9D%CE%A9%CE%9D%CE%99%CE%9A%CE%97-%CE%91%CE%9D%CE%99%CE%A3%CE%9F%CE%A4%CE%97%CE%A4%CE%91-%CE%9C%CE%95-%CE%91%CE%A1%CE%99%CE%98%CE%9C%CE%9F%CE%A5%CE%A3.pdf</a:t>
            </a:r>
            <a:r>
              <a:rPr lang="el"/>
              <a:t> </a:t>
            </a:r>
            <a:endParaRPr/>
          </a:p>
          <a:p>
            <a:pPr marL="457200" lvl="0" indent="-286385" algn="l" rtl="0">
              <a:spcBef>
                <a:spcPts val="0"/>
              </a:spcBef>
              <a:spcAft>
                <a:spcPts val="0"/>
              </a:spcAft>
              <a:buClr>
                <a:schemeClr val="lt1"/>
              </a:buClr>
              <a:buSzPct val="68421"/>
              <a:buChar char="●"/>
            </a:pPr>
            <a:r>
              <a:rPr lang="el" u="sng">
                <a:solidFill>
                  <a:schemeClr val="hlink"/>
                </a:solidFill>
                <a:hlinkClick r:id="rId5"/>
              </a:rPr>
              <a:t>https://olonos.blogspot.com/2010/08/blog-post_22.html</a:t>
            </a:r>
            <a:r>
              <a:rPr lang="el">
                <a:solidFill>
                  <a:schemeClr val="lt1"/>
                </a:solidFill>
              </a:rPr>
              <a:t> </a:t>
            </a:r>
            <a:endParaRPr>
              <a:solidFill>
                <a:schemeClr val="lt1"/>
              </a:solidFill>
            </a:endParaRPr>
          </a:p>
          <a:p>
            <a:pPr marL="457200" lvl="0" indent="-286385" algn="l" rtl="0">
              <a:spcBef>
                <a:spcPts val="0"/>
              </a:spcBef>
              <a:spcAft>
                <a:spcPts val="0"/>
              </a:spcAft>
              <a:buClr>
                <a:schemeClr val="lt1"/>
              </a:buClr>
              <a:buSzPct val="68421"/>
              <a:buChar char="●"/>
            </a:pPr>
            <a:r>
              <a:rPr lang="el" u="sng">
                <a:solidFill>
                  <a:schemeClr val="hlink"/>
                </a:solidFill>
                <a:hlinkClick r:id="rId6"/>
              </a:rPr>
              <a:t>https://www.slideshare.net/akriparopoulou/ss-72058161</a:t>
            </a:r>
            <a:r>
              <a:rPr lang="el">
                <a:solidFill>
                  <a:schemeClr val="lt1"/>
                </a:solidFill>
              </a:rPr>
              <a:t> </a:t>
            </a:r>
            <a:endParaRPr>
              <a:solidFill>
                <a:schemeClr val="lt1"/>
              </a:solidFill>
            </a:endParaRPr>
          </a:p>
          <a:p>
            <a:pPr marL="457200" lvl="0" indent="-286385" algn="l" rtl="0">
              <a:spcBef>
                <a:spcPts val="0"/>
              </a:spcBef>
              <a:spcAft>
                <a:spcPts val="0"/>
              </a:spcAft>
              <a:buClr>
                <a:schemeClr val="lt1"/>
              </a:buClr>
              <a:buSzPct val="68421"/>
              <a:buChar char="●"/>
            </a:pPr>
            <a:r>
              <a:rPr lang="el" u="sng">
                <a:solidFill>
                  <a:schemeClr val="hlink"/>
                </a:solidFill>
                <a:hlinkClick r:id="rId7"/>
              </a:rPr>
              <a:t>http://crisisobs.gr/wp-content/uploads/2015/01/%CE%88%CE%BA%CE%B8%CE%B5%CF%83%CE%B7-%CE%9A%CE%BF%CE%B9%CE%BD%CF%89%CE%BD%CE%B9%CE%BA%CE%BF%CF%8D-%CE%A0%CF%81%CE%BF%CF%86%CE%AF%CE%BB_%CE%A3%CF%85%CE%BD%CE%AD%CE%B4%CF%81%CE%B9%CE%BF-14-12.docx.pdf</a:t>
            </a:r>
            <a:r>
              <a:rPr lang="el">
                <a:solidFill>
                  <a:schemeClr val="lt1"/>
                </a:solidFill>
              </a:rPr>
              <a:t> </a:t>
            </a:r>
            <a:endParaRPr>
              <a:solidFill>
                <a:schemeClr val="lt1"/>
              </a:solidFill>
            </a:endParaRPr>
          </a:p>
          <a:p>
            <a:pPr marL="457200" lvl="0" indent="-286385" algn="l" rtl="0">
              <a:spcBef>
                <a:spcPts val="0"/>
              </a:spcBef>
              <a:spcAft>
                <a:spcPts val="0"/>
              </a:spcAft>
              <a:buClr>
                <a:schemeClr val="lt1"/>
              </a:buClr>
              <a:buSzPct val="68421"/>
              <a:buChar char="●"/>
            </a:pPr>
            <a:endParaRPr>
              <a:solidFill>
                <a:schemeClr val="l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0"/>
          <p:cNvSpPr txBox="1">
            <a:spLocks noGrp="1"/>
          </p:cNvSpPr>
          <p:nvPr>
            <p:ph type="title"/>
          </p:nvPr>
        </p:nvSpPr>
        <p:spPr>
          <a:xfrm>
            <a:off x="819150" y="1972500"/>
            <a:ext cx="7505700" cy="1175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l" sz="3600" b="1"/>
              <a:t>Σας ευχαριστούμε!</a:t>
            </a:r>
            <a:endParaRPr sz="3600" b="1"/>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45" name="Google Shape;145;p16"/>
          <p:cNvSpPr txBox="1">
            <a:spLocks noGrp="1"/>
          </p:cNvSpPr>
          <p:nvPr>
            <p:ph type="body" idx="1"/>
          </p:nvPr>
        </p:nvSpPr>
        <p:spPr>
          <a:xfrm>
            <a:off x="819150" y="19185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6" name="Google Shape;146;p1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52" name="Google Shape;152;p17"/>
          <p:cNvSpPr txBox="1">
            <a:spLocks noGrp="1"/>
          </p:cNvSpPr>
          <p:nvPr>
            <p:ph type="body" idx="1"/>
          </p:nvPr>
        </p:nvSpPr>
        <p:spPr>
          <a:xfrm>
            <a:off x="819150" y="19185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3" name="Google Shape;153;p17"/>
          <p:cNvPicPr preferRelativeResize="0"/>
          <p:nvPr/>
        </p:nvPicPr>
        <p:blipFill>
          <a:blip r:embed="rId3">
            <a:alphaModFix/>
          </a:blip>
          <a:stretch>
            <a:fillRect/>
          </a:stretch>
        </p:blipFill>
        <p:spPr>
          <a:xfrm>
            <a:off x="0" y="0"/>
            <a:ext cx="9144000"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59" name="Google Shape;159;p18"/>
          <p:cNvSpPr txBox="1">
            <a:spLocks noGrp="1"/>
          </p:cNvSpPr>
          <p:nvPr>
            <p:ph type="body" idx="1"/>
          </p:nvPr>
        </p:nvSpPr>
        <p:spPr>
          <a:xfrm>
            <a:off x="819150" y="19185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0" name="Google Shape;160;p18"/>
          <p:cNvPicPr preferRelativeResize="0"/>
          <p:nvPr/>
        </p:nvPicPr>
        <p:blipFill>
          <a:blip r:embed="rId3">
            <a:alphaModFix/>
          </a:blip>
          <a:stretch>
            <a:fillRect/>
          </a:stretch>
        </p:blipFill>
        <p:spPr>
          <a:xfrm>
            <a:off x="0" y="91450"/>
            <a:ext cx="9143999"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66" name="Google Shape;166;p19"/>
          <p:cNvSpPr txBox="1">
            <a:spLocks noGrp="1"/>
          </p:cNvSpPr>
          <p:nvPr>
            <p:ph type="body" idx="1"/>
          </p:nvPr>
        </p:nvSpPr>
        <p:spPr>
          <a:xfrm>
            <a:off x="819150" y="19185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7" name="Google Shape;167;p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73" name="Google Shape;173;p20"/>
          <p:cNvSpPr txBox="1">
            <a:spLocks noGrp="1"/>
          </p:cNvSpPr>
          <p:nvPr>
            <p:ph type="body" idx="1"/>
          </p:nvPr>
        </p:nvSpPr>
        <p:spPr>
          <a:xfrm>
            <a:off x="819150" y="19185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4" name="Google Shape;174;p20"/>
          <p:cNvPicPr preferRelativeResize="0"/>
          <p:nvPr/>
        </p:nvPicPr>
        <p:blipFill>
          <a:blip r:embed="rId3">
            <a:alphaModFix/>
          </a:blip>
          <a:stretch>
            <a:fillRect/>
          </a:stretch>
        </p:blipFill>
        <p:spPr>
          <a:xfrm>
            <a:off x="0" y="0"/>
            <a:ext cx="9143999"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80" name="Google Shape;180;p21"/>
          <p:cNvSpPr txBox="1">
            <a:spLocks noGrp="1"/>
          </p:cNvSpPr>
          <p:nvPr>
            <p:ph type="body" idx="1"/>
          </p:nvPr>
        </p:nvSpPr>
        <p:spPr>
          <a:xfrm>
            <a:off x="819150" y="19185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1" name="Google Shape;181;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667</Words>
  <Application>Microsoft Office PowerPoint</Application>
  <PresentationFormat>Προβολή στην οθόνη (16:9)</PresentationFormat>
  <Paragraphs>67</Paragraphs>
  <Slides>38</Slides>
  <Notes>38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Trebuchet MS</vt:lpstr>
      <vt:lpstr>Arial</vt:lpstr>
      <vt:lpstr>Calibri</vt:lpstr>
      <vt:lpstr>Nunito</vt:lpstr>
      <vt:lpstr>Shift</vt:lpstr>
      <vt:lpstr>Κοινωνικές ανισότητες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είναι κοινωνική ανισότητα;</vt:lpstr>
      <vt:lpstr>Παρουσίαση του PowerPoint</vt:lpstr>
      <vt:lpstr>Χαρακτηριστικά Κοινωνικού Στρώματος: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Παραδείγματα κοινωνικών ανισοτήτων: </vt:lpstr>
      <vt:lpstr>Παγκόσμια ανισότητα</vt:lpstr>
      <vt:lpstr>Παρουσίαση του PowerPoint</vt:lpstr>
      <vt:lpstr>Παρουσίαση του PowerPoint</vt:lpstr>
      <vt:lpstr>2. Ανισότητα των φύλων </vt:lpstr>
      <vt:lpstr>Παρουσίαση του PowerPoint</vt:lpstr>
      <vt:lpstr>3. Ανισότητα στην εκπαίδευση </vt:lpstr>
      <vt:lpstr>Παρουσίαση του PowerPoint</vt:lpstr>
      <vt:lpstr>Παρουσίαση του PowerPoint</vt:lpstr>
      <vt:lpstr>Παρουσίαση του PowerPoint</vt:lpstr>
      <vt:lpstr>Το ήξερες ότι:  </vt:lpstr>
      <vt:lpstr>Βίντεο:</vt:lpstr>
      <vt:lpstr>Δικτυογραφία:</vt:lpstr>
      <vt:lpstr>Σας 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Κοινωνικές ανισότητες</dc:title>
  <dc:creator>Λάσκαρη Ελένη</dc:creator>
  <cp:lastModifiedBy>Λάσκαρη Ελένη</cp:lastModifiedBy>
  <cp:revision>2</cp:revision>
  <dcterms:modified xsi:type="dcterms:W3CDTF">2021-06-11T12:22:47Z</dcterms:modified>
</cp:coreProperties>
</file>