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r>
              <a:rPr lang="en-US" sz="1800" b="0" strike="noStrike" spc="-1">
                <a:solidFill>
                  <a:srgbClr val="FFFFFF"/>
                </a:solidFill>
                <a:latin typeface="Century Gothic"/>
              </a:rPr>
              <a:t>Click to move the slide</a:t>
            </a:r>
          </a:p>
        </p:txBody>
      </p:sp>
      <p:sp>
        <p:nvSpPr>
          <p:cNvPr id="8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5C6AB4D1-2A4B-48E0-BDD3-556076ACDD88}"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noRot="1" noChangeAspect="1"/>
          </p:cNvSpPr>
          <p:nvPr>
            <p:ph type="sldImg"/>
          </p:nvPr>
        </p:nvSpPr>
        <p:spPr>
          <a:xfrm>
            <a:off x="685800" y="1143000"/>
            <a:ext cx="5486400" cy="3086100"/>
          </a:xfrm>
          <a:prstGeom prst="rect">
            <a:avLst/>
          </a:prstGeom>
        </p:spPr>
      </p:sp>
      <p:sp>
        <p:nvSpPr>
          <p:cNvPr id="157"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Arial"/>
            </a:endParaRPr>
          </a:p>
        </p:txBody>
      </p:sp>
      <p:sp>
        <p:nvSpPr>
          <p:cNvPr id="158" name="Θέση αριθμού διαφάνειας 3"/>
          <p:cNvSpPr txBox="1"/>
          <p:nvPr/>
        </p:nvSpPr>
        <p:spPr>
          <a:xfrm>
            <a:off x="3884760" y="8685360"/>
            <a:ext cx="2971440" cy="458280"/>
          </a:xfrm>
          <a:prstGeom prst="rect">
            <a:avLst/>
          </a:prstGeom>
          <a:noFill/>
          <a:ln w="0">
            <a:noFill/>
          </a:ln>
        </p:spPr>
        <p:txBody>
          <a:bodyPr anchor="b">
            <a:noAutofit/>
          </a:bodyPr>
          <a:lstStyle/>
          <a:p>
            <a:pPr algn="r">
              <a:lnSpc>
                <a:spcPct val="100000"/>
              </a:lnSpc>
            </a:pPr>
            <a:fld id="{77D37934-B34C-4B29-9E9D-FF46388C8031}" type="slidenum">
              <a:rPr lang="el-GR" sz="1200" b="0" strike="noStrike" spc="-1">
                <a:latin typeface="Times New Roman"/>
              </a:rPr>
              <a:t>15</a:t>
            </a:fld>
            <a:endParaRPr lang="en-US"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49"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5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5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5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810000" y="1476720"/>
            <a:ext cx="10571760" cy="13716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5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6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6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6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6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6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6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6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7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7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7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7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7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7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7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8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8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8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8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10000" y="1476720"/>
            <a:ext cx="10571760" cy="137160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10000" y="1449000"/>
            <a:ext cx="10571760" cy="2970720"/>
          </a:xfrm>
          <a:prstGeom prst="rect">
            <a:avLst/>
          </a:prstGeom>
        </p:spPr>
        <p:txBody>
          <a:bodyPr lIns="0" tIns="0" rIns="0" bIns="0" anchor="ctr">
            <a:noAutofit/>
          </a:bodyPr>
          <a:lstStyle/>
          <a:p>
            <a:endParaRPr lang="en-US" sz="1800" b="0" strike="noStrike" spc="-1">
              <a:solidFill>
                <a:srgbClr val="FFFFFF"/>
              </a:solidFill>
              <a:latin typeface="Century Gothic"/>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1800" b="0" strike="noStrike" spc="-1">
              <a:solidFill>
                <a:srgbClr val="FFFFFF"/>
              </a:solid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6" name="Freeform 6"/>
          <p:cNvSpPr/>
          <p:nvPr/>
        </p:nvSpPr>
        <p:spPr>
          <a:xfrm>
            <a:off x="0" y="-3240"/>
            <a:ext cx="12191760" cy="5203440"/>
          </a:xfrm>
          <a:custGeom>
            <a:avLst/>
            <a:gdLst/>
            <a:ahLst/>
            <a:cxnLst/>
            <a:rect l="l" t="t"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0">
            <a:blip r:embed="rId14"/>
            <a:tile/>
          </a:blipFill>
          <a:ln cap="rnd">
            <a:solidFill>
              <a:srgbClr val="00C6BB"/>
            </a:solidFill>
            <a:round/>
          </a:ln>
        </p:spPr>
        <p:style>
          <a:lnRef idx="1">
            <a:schemeClr val="accent1"/>
          </a:lnRef>
          <a:fillRef idx="3">
            <a:schemeClr val="accent1"/>
          </a:fillRef>
          <a:effectRef idx="2">
            <a:schemeClr val="accent1"/>
          </a:effectRef>
          <a:fontRef idx="minor"/>
        </p:style>
      </p:sp>
      <p:sp>
        <p:nvSpPr>
          <p:cNvPr id="7" name="PlaceHolder 1"/>
          <p:cNvSpPr>
            <a:spLocks noGrp="1"/>
          </p:cNvSpPr>
          <p:nvPr>
            <p:ph type="title"/>
          </p:nvPr>
        </p:nvSpPr>
        <p:spPr>
          <a:xfrm>
            <a:off x="810000" y="1449000"/>
            <a:ext cx="10571760" cy="2970720"/>
          </a:xfrm>
          <a:prstGeom prst="rect">
            <a:avLst/>
          </a:prstGeom>
        </p:spPr>
        <p:txBody>
          <a:bodyPr anchor="b">
            <a:noAutofit/>
          </a:bodyPr>
          <a:lstStyle/>
          <a:p>
            <a:pPr>
              <a:lnSpc>
                <a:spcPct val="100000"/>
              </a:lnSpc>
            </a:pPr>
            <a:r>
              <a:rPr lang="el-GR" sz="5400" b="1" strike="noStrike" spc="-1">
                <a:solidFill>
                  <a:srgbClr val="FEFEFE"/>
                </a:solidFill>
                <a:latin typeface="Century Gothic"/>
              </a:rPr>
              <a:t>Κάντε κλικ για να επεξεργαστείτε τον τίτλο υποδείγματος</a:t>
            </a:r>
            <a:endParaRPr lang="en-US" sz="5400" b="0" strike="noStrike" spc="-1">
              <a:solidFill>
                <a:srgbClr val="FFFFFF"/>
              </a:solidFill>
              <a:latin typeface="Century Gothic"/>
            </a:endParaRPr>
          </a:p>
        </p:txBody>
      </p:sp>
      <p:sp>
        <p:nvSpPr>
          <p:cNvPr id="2" name="PlaceHolder 2"/>
          <p:cNvSpPr>
            <a:spLocks noGrp="1"/>
          </p:cNvSpPr>
          <p:nvPr>
            <p:ph type="dt"/>
          </p:nvPr>
        </p:nvSpPr>
        <p:spPr>
          <a:xfrm>
            <a:off x="9334800" y="6041520"/>
            <a:ext cx="1343520" cy="364680"/>
          </a:xfrm>
          <a:prstGeom prst="rect">
            <a:avLst/>
          </a:prstGeom>
        </p:spPr>
        <p:txBody>
          <a:bodyPr anchor="b">
            <a:noAutofit/>
          </a:bodyPr>
          <a:lstStyle/>
          <a:p>
            <a:pPr algn="r">
              <a:lnSpc>
                <a:spcPct val="100000"/>
              </a:lnSpc>
            </a:pPr>
            <a:fld id="{6E4AD3EC-EED9-40CC-93DD-98ACBA1119C3}" type="datetime">
              <a:rPr lang="el-GR" sz="900" b="0" strike="noStrike" spc="-1">
                <a:solidFill>
                  <a:srgbClr val="FFFFFF"/>
                </a:solidFill>
                <a:latin typeface="Century Gothic"/>
              </a:rPr>
              <a:t>7/6/2021</a:t>
            </a:fld>
            <a:endParaRPr lang="en-US" sz="900" b="0" strike="noStrike" spc="-1">
              <a:latin typeface="Times New Roman"/>
            </a:endParaRPr>
          </a:p>
        </p:txBody>
      </p:sp>
      <p:sp>
        <p:nvSpPr>
          <p:cNvPr id="3" name="PlaceHolder 3"/>
          <p:cNvSpPr>
            <a:spLocks noGrp="1"/>
          </p:cNvSpPr>
          <p:nvPr>
            <p:ph type="ftr"/>
          </p:nvPr>
        </p:nvSpPr>
        <p:spPr>
          <a:xfrm>
            <a:off x="451440" y="6041520"/>
            <a:ext cx="8643960" cy="364680"/>
          </a:xfrm>
          <a:prstGeom prst="rect">
            <a:avLst/>
          </a:prstGeom>
        </p:spPr>
        <p:txBody>
          <a:bodyPr anchor="b">
            <a:noAutofit/>
          </a:bodyPr>
          <a:lstStyle/>
          <a:p>
            <a:endParaRPr lang="en-US" sz="2400" b="0" strike="noStrike" spc="-1">
              <a:latin typeface="Times New Roman"/>
            </a:endParaRPr>
          </a:p>
        </p:txBody>
      </p:sp>
      <p:sp>
        <p:nvSpPr>
          <p:cNvPr id="4" name="PlaceHolder 4"/>
          <p:cNvSpPr>
            <a:spLocks noGrp="1"/>
          </p:cNvSpPr>
          <p:nvPr>
            <p:ph type="sldNum"/>
          </p:nvPr>
        </p:nvSpPr>
        <p:spPr>
          <a:xfrm>
            <a:off x="10678320" y="5915880"/>
            <a:ext cx="1061640" cy="490320"/>
          </a:xfrm>
          <a:prstGeom prst="rect">
            <a:avLst/>
          </a:prstGeom>
        </p:spPr>
        <p:txBody>
          <a:bodyPr bIns="10800" anchor="b">
            <a:noAutofit/>
          </a:bodyPr>
          <a:lstStyle/>
          <a:p>
            <a:pPr algn="r">
              <a:lnSpc>
                <a:spcPct val="100000"/>
              </a:lnSpc>
            </a:pPr>
            <a:fld id="{3E7629AA-3607-4049-A65B-7D23893D52B1}" type="slidenum">
              <a:rPr lang="el-GR" sz="2000" b="0" strike="noStrike" spc="-1">
                <a:solidFill>
                  <a:srgbClr val="00C6BB"/>
                </a:solidFill>
                <a:latin typeface="Century Gothic"/>
              </a:rPr>
              <a:t>‹#›</a:t>
            </a:fld>
            <a:endParaRPr lang="en-US" sz="2000" b="0" strike="noStrike" spc="-1">
              <a:latin typeface="Times New Roman"/>
            </a:endParaRP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US" sz="1800" b="0" strike="noStrike" spc="-1">
                <a:solidFill>
                  <a:srgbClr val="FFFFFF"/>
                </a:solidFill>
                <a:latin typeface="Century Gothic"/>
              </a:rPr>
              <a:t>Click to edit the outline text format</a:t>
            </a:r>
          </a:p>
          <a:p>
            <a:pPr marL="864000" lvl="1" indent="-324000">
              <a:spcBef>
                <a:spcPts val="1134"/>
              </a:spcBef>
              <a:buClr>
                <a:srgbClr val="FFFFFF"/>
              </a:buClr>
              <a:buSzPct val="75000"/>
              <a:buFont typeface="Symbol" charset="2"/>
              <a:buChar char=""/>
            </a:pPr>
            <a:r>
              <a:rPr lang="en-US" sz="1400" b="0" strike="noStrike" spc="-1">
                <a:solidFill>
                  <a:srgbClr val="FFFFFF"/>
                </a:solidFill>
                <a:latin typeface="Century Gothic"/>
              </a:rPr>
              <a:t>Second Outline Level</a:t>
            </a:r>
          </a:p>
          <a:p>
            <a:pPr marL="1296000" lvl="2" indent="-288000">
              <a:spcBef>
                <a:spcPts val="850"/>
              </a:spcBef>
              <a:buClr>
                <a:srgbClr val="FFFFFF"/>
              </a:buClr>
              <a:buSzPct val="45000"/>
              <a:buFont typeface="Wingdings" charset="2"/>
              <a:buChar char=""/>
            </a:pPr>
            <a:r>
              <a:rPr lang="en-US" sz="1200" b="0" strike="noStrike" spc="-1">
                <a:solidFill>
                  <a:srgbClr val="FFFFFF"/>
                </a:solidFill>
                <a:latin typeface="Century Gothic"/>
              </a:rPr>
              <a:t>Third Outline Level</a:t>
            </a:r>
          </a:p>
          <a:p>
            <a:pPr marL="1728000" lvl="3" indent="-216000">
              <a:spcBef>
                <a:spcPts val="567"/>
              </a:spcBef>
              <a:buClr>
                <a:srgbClr val="FFFFFF"/>
              </a:buClr>
              <a:buSzPct val="75000"/>
              <a:buFont typeface="Symbol" charset="2"/>
              <a:buChar char=""/>
            </a:pPr>
            <a:r>
              <a:rPr lang="en-US" sz="1200" b="0" strike="noStrike" spc="-1">
                <a:solidFill>
                  <a:srgbClr val="FFFFFF"/>
                </a:solidFill>
                <a:latin typeface="Century Gothic"/>
              </a:rPr>
              <a:t>Fourth Outline Level</a:t>
            </a:r>
          </a:p>
          <a:p>
            <a:pPr marL="2160000" lvl="4" indent="-216000">
              <a:spcBef>
                <a:spcPts val="283"/>
              </a:spcBef>
              <a:buClr>
                <a:srgbClr val="FFFFFF"/>
              </a:buClr>
              <a:buSzPct val="45000"/>
              <a:buFont typeface="Wingdings" charset="2"/>
              <a:buChar char=""/>
            </a:pPr>
            <a:r>
              <a:rPr lang="en-US" sz="2000" b="0" strike="noStrike" spc="-1">
                <a:solidFill>
                  <a:srgbClr val="FFFFFF"/>
                </a:solidFill>
                <a:latin typeface="Century Gothic"/>
              </a:rPr>
              <a:t>Fifth Outline Level</a:t>
            </a:r>
          </a:p>
          <a:p>
            <a:pPr marL="2592000" lvl="5" indent="-216000">
              <a:spcBef>
                <a:spcPts val="283"/>
              </a:spcBef>
              <a:buClr>
                <a:srgbClr val="FFFFFF"/>
              </a:buClr>
              <a:buSzPct val="45000"/>
              <a:buFont typeface="Wingdings" charset="2"/>
              <a:buChar char=""/>
            </a:pPr>
            <a:r>
              <a:rPr lang="en-US" sz="2000" b="0" strike="noStrike" spc="-1">
                <a:solidFill>
                  <a:srgbClr val="FFFFFF"/>
                </a:solidFill>
                <a:latin typeface="Century Gothic"/>
              </a:rPr>
              <a:t>Sixth Outline Level</a:t>
            </a:r>
          </a:p>
          <a:p>
            <a:pPr marL="3024000" lvl="6" indent="-216000">
              <a:spcBef>
                <a:spcPts val="283"/>
              </a:spcBef>
              <a:buClr>
                <a:srgbClr val="FFFFFF"/>
              </a:buClr>
              <a:buSzPct val="45000"/>
              <a:buFont typeface="Wingdings" charset="2"/>
              <a:buChar char=""/>
            </a:pPr>
            <a:r>
              <a:rPr lang="en-US" sz="2000" b="0" strike="noStrike" spc="-1">
                <a:solidFill>
                  <a:srgbClr val="FFFFFF"/>
                </a:solidFill>
                <a:latin typeface="Century Gothic"/>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42" name="Freeform 6"/>
          <p:cNvSpPr/>
          <p:nvPr/>
        </p:nvSpPr>
        <p:spPr>
          <a:xfrm>
            <a:off x="0" y="0"/>
            <a:ext cx="12191760" cy="2185560"/>
          </a:xfrm>
          <a:custGeom>
            <a:avLst/>
            <a:gdLst/>
            <a:ahLst/>
            <a:cxnLst/>
            <a:rect l="l" t="t"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0">
            <a:blip r:embed="rId14"/>
            <a:tile/>
          </a:blipFill>
          <a:ln cap="rnd">
            <a:solidFill>
              <a:srgbClr val="00C6BB"/>
            </a:solidFill>
            <a:round/>
          </a:ln>
        </p:spPr>
        <p:style>
          <a:lnRef idx="1">
            <a:schemeClr val="accent1"/>
          </a:lnRef>
          <a:fillRef idx="3">
            <a:schemeClr val="accent1"/>
          </a:fillRef>
          <a:effectRef idx="2">
            <a:schemeClr val="accent1"/>
          </a:effectRef>
          <a:fontRef idx="minor"/>
        </p:style>
      </p:sp>
      <p:sp>
        <p:nvSpPr>
          <p:cNvPr id="43" name="PlaceHolder 1"/>
          <p:cNvSpPr>
            <a:spLocks noGrp="1"/>
          </p:cNvSpPr>
          <p:nvPr>
            <p:ph type="title"/>
          </p:nvPr>
        </p:nvSpPr>
        <p:spPr>
          <a:xfrm>
            <a:off x="810000" y="447120"/>
            <a:ext cx="10571760" cy="970200"/>
          </a:xfrm>
          <a:prstGeom prst="rect">
            <a:avLst/>
          </a:prstGeom>
        </p:spPr>
        <p:txBody>
          <a:bodyPr anchor="b">
            <a:noAutofit/>
          </a:bodyPr>
          <a:lstStyle/>
          <a:p>
            <a:pPr>
              <a:lnSpc>
                <a:spcPct val="100000"/>
              </a:lnSpc>
            </a:pPr>
            <a:r>
              <a:rPr lang="el-GR" sz="4000" b="1" strike="noStrike" spc="-1">
                <a:solidFill>
                  <a:srgbClr val="FEFEFE"/>
                </a:solidFill>
                <a:latin typeface="Century Gothic"/>
              </a:rPr>
              <a:t>Κάντε κλικ για να επεξεργαστείτε τον τίτλο υποδείγματος</a:t>
            </a:r>
            <a:endParaRPr lang="en-US" sz="4000" b="0" strike="noStrike" spc="-1">
              <a:solidFill>
                <a:srgbClr val="FFFFFF"/>
              </a:solidFill>
              <a:latin typeface="Century Gothic"/>
            </a:endParaRPr>
          </a:p>
        </p:txBody>
      </p:sp>
      <p:sp>
        <p:nvSpPr>
          <p:cNvPr id="44" name="PlaceHolder 2"/>
          <p:cNvSpPr>
            <a:spLocks noGrp="1"/>
          </p:cNvSpPr>
          <p:nvPr>
            <p:ph type="body"/>
          </p:nvPr>
        </p:nvSpPr>
        <p:spPr>
          <a:xfrm>
            <a:off x="818640" y="2222280"/>
            <a:ext cx="10554120" cy="3636000"/>
          </a:xfrm>
          <a:prstGeom prst="rect">
            <a:avLst/>
          </a:prstGeom>
        </p:spPr>
        <p:txBody>
          <a:bodyPr anchor="ctr">
            <a:no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Στυλ κειμένου υποδείγματος</a:t>
            </a:r>
            <a:endParaRPr lang="en-US" sz="1800" b="0" strike="noStrike" spc="-1">
              <a:solidFill>
                <a:srgbClr val="FFFFFF"/>
              </a:solidFill>
              <a:latin typeface="Century Gothic"/>
            </a:endParaRPr>
          </a:p>
          <a:p>
            <a:pPr marL="743040" lvl="1" indent="-285480">
              <a:lnSpc>
                <a:spcPct val="100000"/>
              </a:lnSpc>
              <a:spcBef>
                <a:spcPts val="320"/>
              </a:spcBef>
              <a:spcAft>
                <a:spcPts val="601"/>
              </a:spcAft>
              <a:buClr>
                <a:srgbClr val="00C6BB"/>
              </a:buClr>
              <a:buFont typeface="Wingdings 2" charset="2"/>
              <a:buChar char=""/>
            </a:pPr>
            <a:r>
              <a:rPr lang="el-GR" sz="1600" b="0" strike="noStrike" spc="-1">
                <a:solidFill>
                  <a:srgbClr val="FFFFFF"/>
                </a:solidFill>
                <a:latin typeface="Century Gothic"/>
              </a:rPr>
              <a:t>Δεύτερο επίπεδο</a:t>
            </a:r>
            <a:endParaRPr lang="en-US" sz="1600" b="0" strike="noStrike" spc="-1">
              <a:solidFill>
                <a:srgbClr val="FFFFFF"/>
              </a:solidFill>
              <a:latin typeface="Century Gothic"/>
            </a:endParaRPr>
          </a:p>
          <a:p>
            <a:pPr marL="1143000" lvl="2" indent="-228240">
              <a:lnSpc>
                <a:spcPct val="100000"/>
              </a:lnSpc>
              <a:spcBef>
                <a:spcPts val="281"/>
              </a:spcBef>
              <a:spcAft>
                <a:spcPts val="601"/>
              </a:spcAft>
              <a:buClr>
                <a:srgbClr val="00C6BB"/>
              </a:buClr>
              <a:buFont typeface="Wingdings 2" charset="2"/>
              <a:buChar char=""/>
            </a:pPr>
            <a:r>
              <a:rPr lang="el-GR" sz="1400" b="0" strike="noStrike" spc="-1">
                <a:solidFill>
                  <a:srgbClr val="FFFFFF"/>
                </a:solidFill>
                <a:latin typeface="Century Gothic"/>
              </a:rPr>
              <a:t>Τρίτο επίπεδο</a:t>
            </a:r>
            <a:endParaRPr lang="en-US" sz="1400" b="0" strike="noStrike" spc="-1">
              <a:solidFill>
                <a:srgbClr val="FFFFFF"/>
              </a:solidFill>
              <a:latin typeface="Century Gothic"/>
            </a:endParaRPr>
          </a:p>
          <a:p>
            <a:pPr marL="1600200" lvl="3" indent="-228240">
              <a:lnSpc>
                <a:spcPct val="100000"/>
              </a:lnSpc>
              <a:spcBef>
                <a:spcPts val="241"/>
              </a:spcBef>
              <a:spcAft>
                <a:spcPts val="601"/>
              </a:spcAft>
              <a:buClr>
                <a:srgbClr val="00C6BB"/>
              </a:buClr>
              <a:buFont typeface="Wingdings 2" charset="2"/>
              <a:buChar char=""/>
            </a:pPr>
            <a:r>
              <a:rPr lang="el-GR" sz="1200" b="0" strike="noStrike" spc="-1">
                <a:solidFill>
                  <a:srgbClr val="FFFFFF"/>
                </a:solidFill>
                <a:latin typeface="Century Gothic"/>
              </a:rPr>
              <a:t>Τέταρτο επίπεδο</a:t>
            </a:r>
            <a:endParaRPr lang="en-US" sz="1200" b="0" strike="noStrike" spc="-1">
              <a:solidFill>
                <a:srgbClr val="FFFFFF"/>
              </a:solidFill>
              <a:latin typeface="Century Gothic"/>
            </a:endParaRPr>
          </a:p>
          <a:p>
            <a:pPr marL="2057400" lvl="4" indent="-228240">
              <a:lnSpc>
                <a:spcPct val="100000"/>
              </a:lnSpc>
              <a:spcBef>
                <a:spcPts val="241"/>
              </a:spcBef>
              <a:spcAft>
                <a:spcPts val="601"/>
              </a:spcAft>
              <a:buClr>
                <a:srgbClr val="00C6BB"/>
              </a:buClr>
              <a:buFont typeface="Wingdings 2" charset="2"/>
              <a:buChar char=""/>
            </a:pPr>
            <a:r>
              <a:rPr lang="el-GR" sz="1200" b="0" strike="noStrike" spc="-1">
                <a:solidFill>
                  <a:srgbClr val="FFFFFF"/>
                </a:solidFill>
                <a:latin typeface="Century Gothic"/>
              </a:rPr>
              <a:t>Πέμπτο επίπεδο</a:t>
            </a:r>
            <a:endParaRPr lang="en-US" sz="1200" b="0" strike="noStrike" spc="-1">
              <a:solidFill>
                <a:srgbClr val="FFFFFF"/>
              </a:solidFill>
              <a:latin typeface="Century Gothic"/>
            </a:endParaRPr>
          </a:p>
        </p:txBody>
      </p:sp>
      <p:sp>
        <p:nvSpPr>
          <p:cNvPr id="45" name="PlaceHolder 3"/>
          <p:cNvSpPr>
            <a:spLocks noGrp="1"/>
          </p:cNvSpPr>
          <p:nvPr>
            <p:ph type="dt"/>
          </p:nvPr>
        </p:nvSpPr>
        <p:spPr>
          <a:xfrm>
            <a:off x="9334800" y="6041520"/>
            <a:ext cx="1343520" cy="364680"/>
          </a:xfrm>
          <a:prstGeom prst="rect">
            <a:avLst/>
          </a:prstGeom>
        </p:spPr>
        <p:txBody>
          <a:bodyPr anchor="b">
            <a:noAutofit/>
          </a:bodyPr>
          <a:lstStyle/>
          <a:p>
            <a:pPr algn="r">
              <a:lnSpc>
                <a:spcPct val="100000"/>
              </a:lnSpc>
            </a:pPr>
            <a:fld id="{7CBC4F83-2A28-49DC-8BA2-3A464F0EACE8}" type="datetime">
              <a:rPr lang="el-GR" sz="900" b="0" strike="noStrike" spc="-1">
                <a:solidFill>
                  <a:srgbClr val="FFFFFF"/>
                </a:solidFill>
                <a:latin typeface="Century Gothic"/>
              </a:rPr>
              <a:t>7/6/2021</a:t>
            </a:fld>
            <a:endParaRPr lang="en-US" sz="900" b="0" strike="noStrike" spc="-1">
              <a:latin typeface="Times New Roman"/>
            </a:endParaRPr>
          </a:p>
        </p:txBody>
      </p:sp>
      <p:sp>
        <p:nvSpPr>
          <p:cNvPr id="46" name="PlaceHolder 4"/>
          <p:cNvSpPr>
            <a:spLocks noGrp="1"/>
          </p:cNvSpPr>
          <p:nvPr>
            <p:ph type="ftr"/>
          </p:nvPr>
        </p:nvSpPr>
        <p:spPr>
          <a:xfrm>
            <a:off x="451440" y="6041520"/>
            <a:ext cx="8643960" cy="364680"/>
          </a:xfrm>
          <a:prstGeom prst="rect">
            <a:avLst/>
          </a:prstGeom>
        </p:spPr>
        <p:txBody>
          <a:bodyPr anchor="b">
            <a:noAutofit/>
          </a:bodyPr>
          <a:lstStyle/>
          <a:p>
            <a:endParaRPr lang="en-US" sz="2400" b="0" strike="noStrike" spc="-1">
              <a:latin typeface="Times New Roman"/>
            </a:endParaRPr>
          </a:p>
        </p:txBody>
      </p:sp>
      <p:sp>
        <p:nvSpPr>
          <p:cNvPr id="47" name="PlaceHolder 5"/>
          <p:cNvSpPr>
            <a:spLocks noGrp="1"/>
          </p:cNvSpPr>
          <p:nvPr>
            <p:ph type="sldNum"/>
          </p:nvPr>
        </p:nvSpPr>
        <p:spPr>
          <a:xfrm>
            <a:off x="10678320" y="5915880"/>
            <a:ext cx="1061640" cy="490320"/>
          </a:xfrm>
          <a:prstGeom prst="rect">
            <a:avLst/>
          </a:prstGeom>
        </p:spPr>
        <p:txBody>
          <a:bodyPr bIns="10800" anchor="b">
            <a:noAutofit/>
          </a:bodyPr>
          <a:lstStyle/>
          <a:p>
            <a:pPr algn="r">
              <a:lnSpc>
                <a:spcPct val="100000"/>
              </a:lnSpc>
            </a:pPr>
            <a:fld id="{1C316B04-671F-4B8D-BB73-A5F9F8E0F8F4}" type="slidenum">
              <a:rPr lang="el-GR" sz="2000" b="0" strike="noStrike" spc="-1">
                <a:solidFill>
                  <a:srgbClr val="00C6BB"/>
                </a:solidFill>
                <a:latin typeface="Century Gothic"/>
              </a:rPr>
              <a:t>‹#›</a:t>
            </a:fld>
            <a:endParaRPr lang="en-US" sz="20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90" name="Εικόνα 3"/>
          <p:cNvPicPr/>
          <p:nvPr/>
        </p:nvPicPr>
        <p:blipFill>
          <a:blip r:embed="rId2"/>
          <a:srcRect l="9090" t="9096"/>
          <a:stretch/>
        </p:blipFill>
        <p:spPr>
          <a:xfrm>
            <a:off x="0" y="0"/>
            <a:ext cx="12191760" cy="6857640"/>
          </a:xfrm>
          <a:prstGeom prst="rect">
            <a:avLst/>
          </a:prstGeom>
          <a:ln w="0">
            <a:noFill/>
          </a:ln>
        </p:spPr>
      </p:pic>
      <p:sp>
        <p:nvSpPr>
          <p:cNvPr id="91" name="Freeform 6"/>
          <p:cNvSpPr/>
          <p:nvPr/>
        </p:nvSpPr>
        <p:spPr>
          <a:xfrm>
            <a:off x="5406840" y="2935800"/>
            <a:ext cx="6332040" cy="3238920"/>
          </a:xfrm>
          <a:custGeom>
            <a:avLst/>
            <a:gdLst/>
            <a:ahLst/>
            <a:cxnLst/>
            <a:rect l="l" t="t"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0">
            <a:blip r:embed="rId3"/>
            <a:tile/>
          </a:blipFill>
          <a:ln cap="rnd">
            <a:solidFill>
              <a:srgbClr val="00C6BB"/>
            </a:solidFill>
            <a:round/>
          </a:ln>
        </p:spPr>
        <p:style>
          <a:lnRef idx="1">
            <a:schemeClr val="accent1"/>
          </a:lnRef>
          <a:fillRef idx="3">
            <a:schemeClr val="accent1"/>
          </a:fillRef>
          <a:effectRef idx="2">
            <a:schemeClr val="accent1"/>
          </a:effectRef>
          <a:fontRef idx="minor"/>
        </p:style>
      </p:sp>
      <p:sp>
        <p:nvSpPr>
          <p:cNvPr id="92" name="Τίτλος 1"/>
          <p:cNvSpPr txBox="1"/>
          <p:nvPr/>
        </p:nvSpPr>
        <p:spPr>
          <a:xfrm>
            <a:off x="6822000" y="3251160"/>
            <a:ext cx="4607640" cy="2234880"/>
          </a:xfrm>
          <a:prstGeom prst="rect">
            <a:avLst/>
          </a:prstGeom>
          <a:noFill/>
          <a:ln w="0">
            <a:noFill/>
          </a:ln>
          <a:effectLst>
            <a:outerShdw blurRad="50760">
              <a:srgbClr val="000000">
                <a:alpha val="60000"/>
              </a:srgbClr>
            </a:outerShdw>
          </a:effectLst>
        </p:spPr>
        <p:txBody>
          <a:bodyPr anchor="b">
            <a:normAutofit fontScale="91000"/>
          </a:bodyPr>
          <a:lstStyle/>
          <a:p>
            <a:pPr>
              <a:lnSpc>
                <a:spcPct val="100000"/>
              </a:lnSpc>
            </a:pPr>
            <a:r>
              <a:rPr lang="el-GR" sz="4000" b="1" strike="noStrike" spc="-1">
                <a:solidFill>
                  <a:srgbClr val="000000"/>
                </a:solidFill>
                <a:latin typeface="Century Gothic"/>
              </a:rPr>
              <a:t>Τεχνολογία και </a:t>
            </a:r>
            <a:r>
              <a:rPr lang="en-US" sz="4000" b="1" strike="noStrike" spc="-1">
                <a:solidFill>
                  <a:srgbClr val="000000"/>
                </a:solidFill>
                <a:latin typeface="Century Gothic"/>
              </a:rPr>
              <a:t>                  </a:t>
            </a:r>
            <a:r>
              <a:rPr lang="el-GR" sz="4000" b="1" strike="noStrike" spc="-1">
                <a:solidFill>
                  <a:srgbClr val="000000"/>
                </a:solidFill>
                <a:latin typeface="Century Gothic"/>
              </a:rPr>
              <a:t>περιβάλλον </a:t>
            </a:r>
            <a:r>
              <a:t/>
            </a:r>
            <a:br/>
            <a:endParaRPr lang="en-US" sz="4000" b="0" strike="noStrike" spc="-1">
              <a:solidFill>
                <a:srgbClr val="FFFFFF"/>
              </a:solidFill>
              <a:latin typeface="Century Gothic"/>
            </a:endParaRPr>
          </a:p>
        </p:txBody>
      </p:sp>
      <p:sp>
        <p:nvSpPr>
          <p:cNvPr id="93" name="Υπότιτλος 2"/>
          <p:cNvSpPr txBox="1"/>
          <p:nvPr/>
        </p:nvSpPr>
        <p:spPr>
          <a:xfrm>
            <a:off x="689040" y="3429000"/>
            <a:ext cx="4046760" cy="1594800"/>
          </a:xfrm>
          <a:prstGeom prst="rect">
            <a:avLst/>
          </a:prstGeom>
          <a:noFill/>
          <a:ln w="0">
            <a:noFill/>
          </a:ln>
          <a:effectLst>
            <a:outerShdw blurRad="50760">
              <a:srgbClr val="000000">
                <a:alpha val="40000"/>
              </a:srgbClr>
            </a:outerShdw>
          </a:effectLst>
        </p:spPr>
        <p:txBody>
          <a:bodyPr>
            <a:normAutofit/>
          </a:bodyPr>
          <a:lstStyle/>
          <a:p>
            <a:pPr>
              <a:lnSpc>
                <a:spcPct val="100000"/>
              </a:lnSpc>
              <a:spcBef>
                <a:spcPts val="360"/>
              </a:spcBef>
              <a:spcAft>
                <a:spcPts val="601"/>
              </a:spcAft>
              <a:tabLst>
                <a:tab pos="0" algn="l"/>
              </a:tabLst>
            </a:pPr>
            <a:r>
              <a:rPr lang="el-GR" sz="1800" b="0" strike="noStrike" spc="-1">
                <a:solidFill>
                  <a:srgbClr val="FFFFFF"/>
                </a:solidFill>
                <a:latin typeface="Century Gothic"/>
              </a:rPr>
              <a:t>Γιαννούλης Πάρης</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Παπαγεωργίου Ρίκα</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Σωτηριάδης Ευάγγελος</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Παπασωτηρίου Σωτήρης</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Ιφιγένια Ναλμπαντίδη </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Τίτλος 1"/>
          <p:cNvSpPr txBox="1"/>
          <p:nvPr/>
        </p:nvSpPr>
        <p:spPr>
          <a:xfrm>
            <a:off x="653760" y="8683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4000" b="1" strike="noStrike" spc="-1">
                <a:solidFill>
                  <a:srgbClr val="FEFEFE"/>
                </a:solidFill>
                <a:latin typeface="Century Gothic"/>
              </a:rPr>
              <a:t> </a:t>
            </a:r>
            <a:r>
              <a:rPr lang="el-GR" sz="3200" b="1" strike="noStrike" spc="-1">
                <a:solidFill>
                  <a:srgbClr val="FEFEFE"/>
                </a:solidFill>
                <a:latin typeface="Century Gothic"/>
              </a:rPr>
              <a:t>~ </a:t>
            </a:r>
            <a:r>
              <a:rPr lang="el-GR" sz="2400" b="1" strike="noStrike" spc="-1">
                <a:solidFill>
                  <a:srgbClr val="FEFEFE"/>
                </a:solidFill>
                <a:latin typeface="Century Gothic"/>
              </a:rPr>
              <a:t>Ο</a:t>
            </a:r>
            <a:r>
              <a:rPr lang="el-GR" sz="2000" b="1" strike="noStrike" spc="-1">
                <a:solidFill>
                  <a:srgbClr val="FEFEFE"/>
                </a:solidFill>
                <a:latin typeface="Century Gothic"/>
              </a:rPr>
              <a:t>ι κυβερνήσεις αρχίζουν και επενδύουν περισσότερο από ποτέ στις ανανεώσιμες πηγές ενέργειας που ίσως είναι ένα από τα σημαντικότερα τεχνολογικά επιτεύγματα της εποχής μας, με απώτερο σκοπό σε λίγα χρόνια την αποδέσμευση μας από την παραγωγή διοξειδίου του άνθρακα κατά την παραγωγή ηλεκτρικής ενέργειας και θέρμανσης.</a:t>
            </a:r>
            <a:endParaRPr lang="en-US" sz="2000" b="0" strike="noStrike" spc="-1">
              <a:solidFill>
                <a:srgbClr val="FFFFFF"/>
              </a:solidFill>
              <a:latin typeface="Century Gothic"/>
            </a:endParaRPr>
          </a:p>
        </p:txBody>
      </p:sp>
      <p:sp>
        <p:nvSpPr>
          <p:cNvPr id="126" name="Θέση περιεχομένου 2"/>
          <p:cNvSpPr txBox="1"/>
          <p:nvPr/>
        </p:nvSpPr>
        <p:spPr>
          <a:xfrm>
            <a:off x="653760" y="1838880"/>
            <a:ext cx="10571760" cy="3636000"/>
          </a:xfrm>
          <a:prstGeom prst="rect">
            <a:avLst/>
          </a:prstGeom>
          <a:noFill/>
          <a:ln w="0">
            <a:noFill/>
          </a:ln>
          <a:effectLst>
            <a:outerShdw blurRad="50760">
              <a:srgbClr val="000000">
                <a:alpha val="40000"/>
              </a:srgbClr>
            </a:outerShdw>
          </a:effectLst>
        </p:spPr>
        <p:txBody>
          <a:bodyPr anchor="ctr">
            <a:no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·Συγκεκριμένα,έχουν ως στοχο την ενσωμάτωση των ανανεώσιμων πηγών ενέργειας στην παροχή θέρμανσης και ψύξης και την απαλλαγή από τις ανθρακούχες εκπομπές και διαφοροποίηση στον τομέα των μεταφορών (με στόχο για τις ανανεώσιμες πηγές ενέργειας για το 2030 τουλάχιστον το 14% της συνολικής κατανάλωσης ενέργειας στον τομέα των μεταφορών)· Επιπλέον, επιθύμουν την  ενίσχυση των κριτηρίων βιωσιμότητας της ΕΕ για τη βιοενέργεια καθώς και την εξασφάλιση της επίτευξης του δεσμευτικού σε επίπεδο ΕΕ στόχου με τρόπο έγκαιρο και αποδοτικό από άποψη κόστους.</a:t>
            </a:r>
            <a:endParaRPr lang="en-US" sz="1800" b="0" strike="noStrike" spc="-1">
              <a:solidFill>
                <a:srgbClr val="FFFFFF"/>
              </a:solidFill>
              <a:latin typeface="Century Gothic"/>
            </a:endParaRPr>
          </a:p>
          <a:p>
            <a:pPr>
              <a:lnSpc>
                <a:spcPct val="100000"/>
              </a:lnSpc>
              <a:spcBef>
                <a:spcPts val="360"/>
              </a:spcBef>
              <a:spcAft>
                <a:spcPts val="601"/>
              </a:spcAft>
            </a:pPr>
            <a:endParaRPr lang="en-US" sz="1800" b="0" strike="noStrike" spc="-1">
              <a:solidFill>
                <a:srgbClr val="FFFFFF"/>
              </a:solidFill>
              <a:latin typeface="Century Gothic"/>
            </a:endParaRPr>
          </a:p>
        </p:txBody>
      </p:sp>
      <p:sp>
        <p:nvSpPr>
          <p:cNvPr id="127" name="Εικόνα 3"/>
          <p:cNvSpPr/>
          <p:nvPr/>
        </p:nvSpPr>
        <p:spPr>
          <a:xfrm>
            <a:off x="8169120" y="4352040"/>
            <a:ext cx="3368880" cy="2245680"/>
          </a:xfrm>
          <a:prstGeom prst="roundRect">
            <a:avLst>
              <a:gd name="adj" fmla="val 8594"/>
            </a:avLst>
          </a:prstGeom>
          <a:blipFill rotWithShape="0">
            <a:blip r:embed="rId2"/>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Τίτλος 1"/>
          <p:cNvSpPr txBox="1"/>
          <p:nvPr/>
        </p:nvSpPr>
        <p:spPr>
          <a:xfrm>
            <a:off x="942480" y="90036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2400" b="1" strike="noStrike" spc="-1">
                <a:solidFill>
                  <a:srgbClr val="FEFEFE"/>
                </a:solidFill>
                <a:latin typeface="Century Gothic"/>
              </a:rPr>
              <a:t>~ Όλοι έχουμε στο μυαλό μας την πυρηνική ενέργεια ,την πρόοδο της  τεχνολογίας και τις οδυνηρές επιπτώσεις της στο περιβάλλον. Στα τελευταία χρόνια τα τεχνολογικά επιτεύγματα σχετίζονται με:</a:t>
            </a:r>
            <a:r>
              <a:t/>
            </a:r>
            <a:br/>
            <a:endParaRPr lang="en-US" sz="2400" b="0" strike="noStrike" spc="-1">
              <a:solidFill>
                <a:srgbClr val="FFFFFF"/>
              </a:solidFill>
              <a:latin typeface="Century Gothic"/>
            </a:endParaRPr>
          </a:p>
        </p:txBody>
      </p:sp>
      <p:sp>
        <p:nvSpPr>
          <p:cNvPr id="129" name="Θέση περιεχομένου 2"/>
          <p:cNvSpPr txBox="1"/>
          <p:nvPr/>
        </p:nvSpPr>
        <p:spPr>
          <a:xfrm>
            <a:off x="336960" y="1701720"/>
            <a:ext cx="11036160" cy="3735000"/>
          </a:xfrm>
          <a:prstGeom prst="rect">
            <a:avLst/>
          </a:prstGeom>
          <a:noFill/>
          <a:ln w="0">
            <a:noFill/>
          </a:ln>
          <a:effectLst>
            <a:outerShdw blurRad="50760">
              <a:srgbClr val="000000">
                <a:alpha val="40000"/>
              </a:srgbClr>
            </a:outerShdw>
          </a:effectLst>
        </p:spPr>
        <p:txBody>
          <a:bodyPr anchor="ctr">
            <a:noAutofit/>
          </a:bodyPr>
          <a:lstStyle/>
          <a:p>
            <a:pPr marL="343080" indent="-342720">
              <a:lnSpc>
                <a:spcPct val="100000"/>
              </a:lnSpc>
              <a:spcBef>
                <a:spcPts val="360"/>
              </a:spcBef>
              <a:spcAft>
                <a:spcPts val="601"/>
              </a:spcAft>
              <a:buClr>
                <a:srgbClr val="00C6BB"/>
              </a:buClr>
              <a:buFont typeface="Wingdings 2" charset="2"/>
              <a:buChar char=""/>
            </a:pPr>
            <a:r>
              <a:rPr lang="el-GR" sz="1800" b="1" strike="noStrike" spc="-1">
                <a:solidFill>
                  <a:srgbClr val="FFFFFF"/>
                </a:solidFill>
                <a:latin typeface="Century Gothic"/>
              </a:rPr>
              <a:t>Κινητό τηλέφωνο:</a:t>
            </a:r>
            <a:endParaRPr lang="en-US" sz="1800" b="0" strike="noStrike" spc="-1">
              <a:solidFill>
                <a:srgbClr val="FFFFFF"/>
              </a:solidFill>
              <a:latin typeface="Century Gothic"/>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                           Η συσκευή που στις μέρες αποτελεί απαραίτητο εργαλείο αλλά και αξεσουάρ , διευκολύνει σε μεγάλο βαθμό τη ζωή μας καθώς χρησιμοποιείται για επικοινωνία, ενημέρωση, ασφάλεια, ειδοποίηση σε περίπτωση κινδύνου. Την ίδια ώρα η ακτινοβολία που εκπέμπει δημιουργεί ερωτηματικά για τις επιπτώσεις στην υγεία μας και το περιβάλλον. </a:t>
            </a:r>
            <a:endParaRPr lang="en-US" sz="1800" b="0" strike="noStrike" spc="-1">
              <a:solidFill>
                <a:srgbClr val="FFFFFF"/>
              </a:solidFill>
              <a:latin typeface="Century Gothic"/>
            </a:endParaRPr>
          </a:p>
          <a:p>
            <a:pPr>
              <a:lnSpc>
                <a:spcPct val="100000"/>
              </a:lnSpc>
              <a:spcBef>
                <a:spcPts val="360"/>
              </a:spcBef>
              <a:spcAft>
                <a:spcPts val="601"/>
              </a:spcAft>
              <a:tabLst>
                <a:tab pos="0" algn="l"/>
              </a:tabLst>
            </a:pPr>
            <a:endParaRPr lang="en-US" sz="1800" b="0" strike="noStrike" spc="-1">
              <a:solidFill>
                <a:srgbClr val="FFFFFF"/>
              </a:solidFill>
              <a:latin typeface="Century Gothic"/>
            </a:endParaRPr>
          </a:p>
          <a:p>
            <a:pPr>
              <a:lnSpc>
                <a:spcPct val="100000"/>
              </a:lnSpc>
              <a:spcBef>
                <a:spcPts val="360"/>
              </a:spcBef>
              <a:spcAft>
                <a:spcPts val="601"/>
              </a:spcAft>
              <a:tabLst>
                <a:tab pos="0" algn="l"/>
              </a:tabLst>
            </a:pPr>
            <a:endParaRPr lang="en-US" sz="1800" b="0" strike="noStrike" spc="-1">
              <a:solidFill>
                <a:srgbClr val="FFFFFF"/>
              </a:solidFill>
              <a:latin typeface="Century Gothic"/>
            </a:endParaRPr>
          </a:p>
        </p:txBody>
      </p:sp>
      <p:pic>
        <p:nvPicPr>
          <p:cNvPr id="130" name="Εικόνα 3"/>
          <p:cNvPicPr/>
          <p:nvPr/>
        </p:nvPicPr>
        <p:blipFill>
          <a:blip r:embed="rId2"/>
          <a:stretch/>
        </p:blipFill>
        <p:spPr>
          <a:xfrm>
            <a:off x="590760" y="4049280"/>
            <a:ext cx="2565000" cy="256500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31" name="Εικόνα 4"/>
          <p:cNvSpPr/>
          <p:nvPr/>
        </p:nvSpPr>
        <p:spPr>
          <a:xfrm>
            <a:off x="9404280" y="4049280"/>
            <a:ext cx="2039040" cy="2219760"/>
          </a:xfrm>
          <a:prstGeom prst="roundRect">
            <a:avLst>
              <a:gd name="adj" fmla="val 4167"/>
            </a:avLst>
          </a:prstGeom>
          <a:blipFill rotWithShape="0">
            <a:blip r:embed="rId3"/>
            <a:stretch/>
          </a:blipFill>
          <a:ln w="76200" cap="sq">
            <a:solidFill>
              <a:srgbClr val="292929"/>
            </a:solidFill>
            <a:miter/>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2800" b="1" strike="noStrike" spc="-1">
                <a:solidFill>
                  <a:srgbClr val="FEFEFE"/>
                </a:solidFill>
                <a:latin typeface="Century Gothic"/>
              </a:rPr>
              <a:t>Το</a:t>
            </a:r>
            <a:r>
              <a:rPr lang="el-GR" sz="1800" b="1" strike="noStrike" spc="-1">
                <a:solidFill>
                  <a:srgbClr val="000000"/>
                </a:solidFill>
                <a:latin typeface="Calibri"/>
              </a:rPr>
              <a:t> </a:t>
            </a:r>
            <a:r>
              <a:rPr lang="el-GR" sz="2800" b="1" strike="noStrike" spc="-1">
                <a:solidFill>
                  <a:srgbClr val="FEFEFE"/>
                </a:solidFill>
                <a:latin typeface="Century Gothic"/>
              </a:rPr>
              <a:t>διαδίκτυο</a:t>
            </a:r>
            <a:endParaRPr lang="en-US" sz="2800" b="0" strike="noStrike" spc="-1">
              <a:solidFill>
                <a:srgbClr val="FFFFFF"/>
              </a:solidFill>
              <a:latin typeface="Century Gothic"/>
            </a:endParaRPr>
          </a:p>
        </p:txBody>
      </p:sp>
      <p:sp>
        <p:nvSpPr>
          <p:cNvPr id="133" name="Θέση περιεχομένου 2"/>
          <p:cNvSpPr txBox="1"/>
          <p:nvPr/>
        </p:nvSpPr>
        <p:spPr>
          <a:xfrm>
            <a:off x="818640" y="2222280"/>
            <a:ext cx="4523400" cy="4188240"/>
          </a:xfrm>
          <a:prstGeom prst="rect">
            <a:avLst/>
          </a:prstGeom>
          <a:noFill/>
          <a:ln w="0">
            <a:noFill/>
          </a:ln>
          <a:effectLst>
            <a:outerShdw blurRad="50760">
              <a:srgbClr val="000000">
                <a:alpha val="40000"/>
              </a:srgbClr>
            </a:outerShdw>
          </a:effectLst>
        </p:spPr>
        <p:txBody>
          <a:bodyPr anchor="ctr">
            <a:noAutofit/>
          </a:bodyPr>
          <a:lstStyle/>
          <a:p>
            <a:pPr marL="343080" indent="-342720" algn="just">
              <a:lnSpc>
                <a:spcPct val="100000"/>
              </a:lnSpc>
              <a:buClr>
                <a:srgbClr val="00C6BB"/>
              </a:buClr>
              <a:buFont typeface="Wingdings 2" charset="2"/>
              <a:buChar char=""/>
            </a:pPr>
            <a:r>
              <a:rPr lang="el-GR" sz="1800" b="0" strike="noStrike" spc="-1">
                <a:solidFill>
                  <a:srgbClr val="FFFFFF"/>
                </a:solidFill>
                <a:latin typeface="Century Gothic"/>
              </a:rPr>
              <a:t>Κανένας  νέος/α σήμερα μπορεί να διανοηθεί μια ζωή χωρίς διαδίκτυο. Όλος ο κόσμος έγινε μια «γειτονιά» φέρνοντας τον ένα «δίπλα» στον άλλο, καθώς και την παγκόσμια πληροφόρηση, στην οθόνη κάθε πολίτη. Ωστόσο η χρήση και κατάχρησή του, σχετίζεται σύμφωνα με έρευνες με την τρύπα του όζοντος, αλλά και καιρικά φαινόμενα όπως τυφώνες, σεισμοί και τσουνάμι.</a:t>
            </a:r>
            <a:endParaRPr lang="en-US" sz="1800" b="0" strike="noStrike" spc="-1">
              <a:solidFill>
                <a:srgbClr val="FFFFFF"/>
              </a:solidFill>
              <a:latin typeface="Century Gothic"/>
            </a:endParaRPr>
          </a:p>
        </p:txBody>
      </p:sp>
      <p:pic>
        <p:nvPicPr>
          <p:cNvPr id="134" name="Εικόνα 3"/>
          <p:cNvPicPr/>
          <p:nvPr/>
        </p:nvPicPr>
        <p:blipFill>
          <a:blip r:embed="rId2"/>
          <a:stretch/>
        </p:blipFill>
        <p:spPr>
          <a:xfrm>
            <a:off x="6984720" y="867240"/>
            <a:ext cx="3523320" cy="4041720"/>
          </a:xfrm>
          <a:prstGeom prst="rect">
            <a:avLst/>
          </a:prstGeom>
          <a:ln w="0">
            <a:noFill/>
          </a:ln>
        </p:spPr>
      </p:pic>
      <p:pic>
        <p:nvPicPr>
          <p:cNvPr id="135" name="Εικόνα 4"/>
          <p:cNvPicPr/>
          <p:nvPr/>
        </p:nvPicPr>
        <p:blipFill>
          <a:blip r:embed="rId3"/>
          <a:stretch/>
        </p:blipFill>
        <p:spPr>
          <a:xfrm>
            <a:off x="6902280" y="3970080"/>
            <a:ext cx="3606120" cy="4041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2800" b="1" strike="noStrike" spc="-1">
                <a:solidFill>
                  <a:srgbClr val="FEFEFE"/>
                </a:solidFill>
                <a:latin typeface="Century Gothic"/>
              </a:rPr>
              <a:t>Τεχνολογία Πληροφορικής και Επικοινωνιών</a:t>
            </a:r>
            <a:endParaRPr lang="en-US" sz="2800" b="0" strike="noStrike" spc="-1">
              <a:solidFill>
                <a:srgbClr val="FFFFFF"/>
              </a:solidFill>
              <a:latin typeface="Century Gothic"/>
            </a:endParaRPr>
          </a:p>
        </p:txBody>
      </p:sp>
      <p:sp>
        <p:nvSpPr>
          <p:cNvPr id="137" name="Θέση περιεχομένου 2"/>
          <p:cNvSpPr txBox="1"/>
          <p:nvPr/>
        </p:nvSpPr>
        <p:spPr>
          <a:xfrm>
            <a:off x="818640" y="2222280"/>
            <a:ext cx="10554120" cy="3636000"/>
          </a:xfrm>
          <a:prstGeom prst="rect">
            <a:avLst/>
          </a:prstGeom>
          <a:noFill/>
          <a:ln w="0">
            <a:noFill/>
          </a:ln>
          <a:effectLst>
            <a:outerShdw blurRad="50760">
              <a:srgbClr val="000000">
                <a:alpha val="40000"/>
              </a:srgbClr>
            </a:outerShdw>
          </a:effectLst>
        </p:spPr>
        <p:txBody>
          <a:bodyPr anchor="ctr">
            <a:normAutofit/>
          </a:bodyPr>
          <a:lstStyle/>
          <a:p>
            <a:pPr marL="343080" indent="-342720" algn="just">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Οι συγκεκριμένες τεχνολογίες αξιοποιούνται για την ανάπτυξη καινοτόμων προϊόντων, εργαλείων και υπηρεσιών με μεγάλες δυνατότητες . Η αναγκαιότητα πράσινων πρακτικών προκύπτει ως απαραίτητη προϋπόθεση για βιώσιμη ανάπτυξη γι'</a:t>
            </a:r>
            <a:r>
              <a:rPr lang="en-GB" sz="1800" b="0" strike="noStrike" spc="-1">
                <a:solidFill>
                  <a:srgbClr val="FFFFFF"/>
                </a:solidFill>
                <a:latin typeface="Century Gothic"/>
              </a:rPr>
              <a:t> </a:t>
            </a:r>
            <a:r>
              <a:rPr lang="el-GR" sz="1800" b="0" strike="noStrike" spc="-1">
                <a:solidFill>
                  <a:srgbClr val="FFFFFF"/>
                </a:solidFill>
                <a:latin typeface="Century Gothic"/>
              </a:rPr>
              <a:t>αυτό και η αξιοποίηση της πράσινης πληροφορικής είναι εξαιρετικά ωφέλιμη για το περιβάλλον και συμβάλλει στην προστασία του.</a:t>
            </a:r>
            <a:r>
              <a:rPr lang="en-GB" sz="1800" b="0" strike="noStrike" spc="-1">
                <a:solidFill>
                  <a:srgbClr val="FFFFFF"/>
                </a:solidFill>
                <a:latin typeface="Century Gothic"/>
              </a:rPr>
              <a:t> </a:t>
            </a:r>
            <a:endParaRPr lang="en-US" sz="1800" b="0" strike="noStrike" spc="-1">
              <a:solidFill>
                <a:srgbClr val="FFFFFF"/>
              </a:solidFill>
              <a:latin typeface="Century Gothic"/>
            </a:endParaRPr>
          </a:p>
          <a:p>
            <a:pPr marL="343080" indent="-342720" algn="just">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Εδώ πρέπει να αναφέρουμε τα δίκτυα ασύρματων αισθητήρων  τα οποία μπορούν να αξιοποιηθούν για την εξοικονόμηση  φυσικών πόρων ,στη γεωργία ακριβείας ,στην  έξυπνη διαχείριση των αναδασώσεων, στην προστασία του δάσους και στην ορθολογική διαχείριση του νερού. </a:t>
            </a:r>
            <a:endParaRPr lang="en-US" sz="1800" b="0" strike="noStrike" spc="-1">
              <a:solidFill>
                <a:srgbClr val="FFFFFF"/>
              </a:solidFill>
              <a:latin typeface="Century Gothic"/>
            </a:endParaRPr>
          </a:p>
          <a:p>
            <a:pPr marL="343080" indent="-342720" algn="just">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Συνοψίζοντας,  η πράσινη πληροφορική συμβάλλει στη μείωση κατανάλωσης ενέργειας,   της αξιοποίησής της παρέχονται λύσεις και έξυπνες εφαρμογές για την υπερθέρμανση του πλανήτη, την τοξικότητα, τη χρήση εδαφών και υδάτων κ.α.</a:t>
            </a:r>
            <a:endParaRPr lang="en-US" sz="1800" b="0" strike="noStrike" spc="-1">
              <a:solidFill>
                <a:srgbClr val="FFFFFF"/>
              </a:solidFill>
              <a:latin typeface="Century Gothic"/>
            </a:endParaRPr>
          </a:p>
        </p:txBody>
      </p:sp>
      <p:pic>
        <p:nvPicPr>
          <p:cNvPr id="138" name="Γραφικό 4" descr="Ένα φιλικό ρομπότ"/>
          <p:cNvPicPr/>
          <p:nvPr/>
        </p:nvPicPr>
        <p:blipFill>
          <a:blip r:embed="rId2"/>
          <a:stretch/>
        </p:blipFill>
        <p:spPr>
          <a:xfrm>
            <a:off x="9306360" y="0"/>
            <a:ext cx="2075400" cy="20754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39"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pPr>
              <a:lnSpc>
                <a:spcPct val="100000"/>
              </a:lnSpc>
            </a:pPr>
            <a:r>
              <a:rPr lang="en-GB" sz="4000" b="1" strike="noStrike" spc="-1">
                <a:solidFill>
                  <a:srgbClr val="FEFEFE"/>
                </a:solidFill>
                <a:latin typeface="Century Gothic"/>
              </a:rPr>
              <a:t>Drones</a:t>
            </a:r>
            <a:endParaRPr lang="en-US" sz="4000" b="0" strike="noStrike" spc="-1">
              <a:solidFill>
                <a:srgbClr val="FFFFFF"/>
              </a:solidFill>
              <a:latin typeface="Century Gothic"/>
            </a:endParaRPr>
          </a:p>
        </p:txBody>
      </p:sp>
      <p:sp>
        <p:nvSpPr>
          <p:cNvPr id="140" name="Θέση περιεχομένου 2"/>
          <p:cNvSpPr txBox="1"/>
          <p:nvPr/>
        </p:nvSpPr>
        <p:spPr>
          <a:xfrm>
            <a:off x="818640" y="2413080"/>
            <a:ext cx="3835080" cy="36316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H ανακάλυψη και χρήση των drones, βοηθά στην αεροφωτογράφιση, στη μεταφορά αντικειμένων,  στην εποπτεία μεγάλων εκτάσεων, στην έρευνα κ.α. Παράλληλα  μπορεί με ένα σύστημα ασύρματων αισθητήρων να παρέχει διαρκώς νέα δεδομένα σχετικά με την ατμόσφαιρα και την  θερμοκρασία. </a:t>
            </a:r>
            <a:endParaRPr lang="en-US" sz="1800" b="0" strike="noStrike" spc="-1">
              <a:solidFill>
                <a:srgbClr val="FFFFFF"/>
              </a:solidFill>
              <a:latin typeface="Century Gothic"/>
            </a:endParaRPr>
          </a:p>
        </p:txBody>
      </p:sp>
      <p:sp>
        <p:nvSpPr>
          <p:cNvPr id="141" name="Εικόνα 3"/>
          <p:cNvSpPr/>
          <p:nvPr/>
        </p:nvSpPr>
        <p:spPr>
          <a:xfrm>
            <a:off x="5456880" y="2413080"/>
            <a:ext cx="5567040" cy="3715920"/>
          </a:xfrm>
          <a:prstGeom prst="roundRect">
            <a:avLst>
              <a:gd name="adj" fmla="val 3876"/>
            </a:avLst>
          </a:prstGeom>
          <a:blipFill rotWithShape="0">
            <a:blip r:embed="rId2"/>
            <a:stretch/>
          </a:blipFill>
          <a:ln w="0">
            <a:solidFill>
              <a:srgbClr val="00C6BB"/>
            </a:solidFill>
          </a:ln>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42"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pPr>
              <a:lnSpc>
                <a:spcPct val="100000"/>
              </a:lnSpc>
            </a:pPr>
            <a:r>
              <a:rPr lang="el-GR" sz="4000" b="1" strike="noStrike" spc="-1">
                <a:solidFill>
                  <a:srgbClr val="FEFEFE"/>
                </a:solidFill>
                <a:latin typeface="Century Gothic"/>
              </a:rPr>
              <a:t>Φιλικές προς το περιβάλλον τεχνολογίες</a:t>
            </a:r>
            <a:endParaRPr lang="en-US" sz="4000" b="0" strike="noStrike" spc="-1">
              <a:solidFill>
                <a:srgbClr val="FFFFFF"/>
              </a:solidFill>
              <a:latin typeface="Century Gothic"/>
            </a:endParaRPr>
          </a:p>
        </p:txBody>
      </p:sp>
      <p:sp>
        <p:nvSpPr>
          <p:cNvPr id="143" name="Θέση περιεχομένου 2"/>
          <p:cNvSpPr txBox="1"/>
          <p:nvPr/>
        </p:nvSpPr>
        <p:spPr>
          <a:xfrm>
            <a:off x="818640" y="2413080"/>
            <a:ext cx="5276880" cy="40798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Aft>
                <a:spcPts val="1001"/>
              </a:spcAft>
              <a:buClr>
                <a:srgbClr val="00C6BB"/>
              </a:buClr>
              <a:buFont typeface="Wingdings 2" charset="2"/>
              <a:buChar char=""/>
            </a:pPr>
            <a:r>
              <a:rPr lang="el-GR" sz="1800" b="0" strike="noStrike" spc="-1">
                <a:solidFill>
                  <a:srgbClr val="FFFFFF"/>
                </a:solidFill>
                <a:latin typeface="Century Gothic"/>
              </a:rPr>
              <a:t>Συστήματα έξυπνης διαχείρισης ενέργειας, ευφυείς κατοικίες, πράσινες κατασκευές, βιοκλιματική αρχιτεκτονική</a:t>
            </a:r>
            <a:endParaRPr lang="en-US" sz="1800" b="0" strike="noStrike" spc="-1">
              <a:solidFill>
                <a:srgbClr val="FFFFFF"/>
              </a:solidFill>
              <a:latin typeface="Century Gothic"/>
            </a:endParaRPr>
          </a:p>
          <a:p>
            <a:pPr marL="343080" indent="-342720">
              <a:lnSpc>
                <a:spcPct val="100000"/>
              </a:lnSpc>
              <a:spcAft>
                <a:spcPts val="1001"/>
              </a:spcAft>
              <a:buClr>
                <a:srgbClr val="00C6BB"/>
              </a:buClr>
              <a:buFont typeface="Wingdings 2" charset="2"/>
              <a:buChar char=""/>
            </a:pPr>
            <a:r>
              <a:rPr lang="el-GR" sz="1800" b="0" strike="noStrike" spc="-1">
                <a:solidFill>
                  <a:srgbClr val="FFFFFF"/>
                </a:solidFill>
                <a:latin typeface="Century Gothic"/>
              </a:rPr>
              <a:t>Ανανεώσιμες πηγές ενέργειας (ηλιακή ενέργεια, αιολική ενέργεια, φωτοβολταϊκά, κλπ &amp; βιοκαύσιμα)</a:t>
            </a:r>
            <a:endParaRPr lang="en-US" sz="1800" b="0" strike="noStrike" spc="-1">
              <a:solidFill>
                <a:srgbClr val="FFFFFF"/>
              </a:solidFill>
              <a:latin typeface="Century Gothic"/>
            </a:endParaRPr>
          </a:p>
          <a:p>
            <a:pPr marL="343080" indent="-342720">
              <a:lnSpc>
                <a:spcPct val="100000"/>
              </a:lnSpc>
              <a:spcAft>
                <a:spcPts val="1001"/>
              </a:spcAft>
              <a:buClr>
                <a:srgbClr val="00C6BB"/>
              </a:buClr>
              <a:buFont typeface="Wingdings 2" charset="2"/>
              <a:buChar char=""/>
            </a:pPr>
            <a:r>
              <a:rPr lang="el-GR" sz="1800" b="0" strike="noStrike" spc="-1">
                <a:solidFill>
                  <a:srgbClr val="FFFFFF"/>
                </a:solidFill>
                <a:latin typeface="Century Gothic"/>
              </a:rPr>
              <a:t>Αντιρρυπαντικές τεχνολογίες</a:t>
            </a:r>
            <a:endParaRPr lang="en-US" sz="1800" b="0" strike="noStrike" spc="-1">
              <a:solidFill>
                <a:srgbClr val="FFFFFF"/>
              </a:solidFill>
              <a:latin typeface="Century Gothic"/>
            </a:endParaRPr>
          </a:p>
          <a:p>
            <a:pPr marL="343080" indent="-342720">
              <a:lnSpc>
                <a:spcPct val="100000"/>
              </a:lnSpc>
              <a:spcAft>
                <a:spcPts val="1001"/>
              </a:spcAft>
              <a:buClr>
                <a:srgbClr val="00C6BB"/>
              </a:buClr>
              <a:buFont typeface="Wingdings 2" charset="2"/>
              <a:buChar char=""/>
            </a:pPr>
            <a:r>
              <a:rPr lang="el-GR" sz="1800" b="0" strike="noStrike" spc="-1">
                <a:solidFill>
                  <a:srgbClr val="FFFFFF"/>
                </a:solidFill>
                <a:latin typeface="Century Gothic"/>
              </a:rPr>
              <a:t>Ορθολογική ανακύκλωση ηλεκτρονικών απορριμμάτων /αποβλήτων (e-waste)</a:t>
            </a:r>
            <a:endParaRPr lang="en-US" sz="1800" b="0" strike="noStrike" spc="-1">
              <a:solidFill>
                <a:srgbClr val="FFFFFF"/>
              </a:solidFill>
              <a:latin typeface="Century Gothic"/>
            </a:endParaRPr>
          </a:p>
        </p:txBody>
      </p:sp>
      <p:sp>
        <p:nvSpPr>
          <p:cNvPr id="144" name="Εικόνα 8"/>
          <p:cNvSpPr/>
          <p:nvPr/>
        </p:nvSpPr>
        <p:spPr>
          <a:xfrm>
            <a:off x="6015960" y="2673000"/>
            <a:ext cx="5142960" cy="3420000"/>
          </a:xfrm>
          <a:prstGeom prst="roundRect">
            <a:avLst>
              <a:gd name="adj" fmla="val 3876"/>
            </a:avLst>
          </a:prstGeom>
          <a:blipFill rotWithShape="0">
            <a:blip r:embed="rId3"/>
            <a:stretch/>
          </a:blipFill>
          <a:ln w="0">
            <a:solidFill>
              <a:srgbClr val="00C6BB"/>
            </a:solidFill>
          </a:ln>
        </p:spPr>
        <p:style>
          <a:lnRef idx="0">
            <a:scrgbClr r="0" g="0" b="0"/>
          </a:lnRef>
          <a:fillRef idx="0">
            <a:scrgbClr r="0" g="0" b="0"/>
          </a:fillRef>
          <a:effectRef idx="0">
            <a:scrgbClr r="0" g="0" b="0"/>
          </a:effectRef>
          <a:fontRef idx="minor"/>
        </p:style>
      </p:sp>
      <p:pic>
        <p:nvPicPr>
          <p:cNvPr id="145" name="Εικόνα 9"/>
          <p:cNvPicPr/>
          <p:nvPr/>
        </p:nvPicPr>
        <p:blipFill>
          <a:blip r:embed="rId4"/>
          <a:stretch/>
        </p:blipFill>
        <p:spPr>
          <a:xfrm>
            <a:off x="8731440" y="4855680"/>
            <a:ext cx="3156840" cy="1775520"/>
          </a:xfrm>
          <a:prstGeom prst="rect">
            <a:avLst/>
          </a:prstGeom>
          <a:ln w="0">
            <a:solidFill>
              <a:srgbClr val="00C6BB"/>
            </a:solidFill>
          </a:ln>
          <a:effectLst>
            <a:outerShdw blurRad="291960" dist="139498"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2800" b="1" strike="noStrike" spc="-1">
                <a:solidFill>
                  <a:srgbClr val="FEFEFE"/>
                </a:solidFill>
                <a:latin typeface="Century Gothic"/>
              </a:rPr>
              <a:t>Δίκτυα </a:t>
            </a:r>
            <a:r>
              <a:rPr lang="en-GB" sz="2800" b="1" strike="noStrike" spc="-1">
                <a:solidFill>
                  <a:srgbClr val="FEFEFE"/>
                </a:solidFill>
                <a:latin typeface="Century Gothic"/>
              </a:rPr>
              <a:t>5G &amp; </a:t>
            </a:r>
            <a:r>
              <a:rPr lang="el-GR" sz="2800" b="1" strike="noStrike" spc="-1">
                <a:solidFill>
                  <a:srgbClr val="FEFEFE"/>
                </a:solidFill>
                <a:latin typeface="Century Gothic"/>
              </a:rPr>
              <a:t>Αυτόνομη οδήγηση</a:t>
            </a:r>
            <a:endParaRPr lang="en-US" sz="2800" b="0" strike="noStrike" spc="-1">
              <a:solidFill>
                <a:srgbClr val="FFFFFF"/>
              </a:solidFill>
              <a:latin typeface="Century Gothic"/>
            </a:endParaRPr>
          </a:p>
        </p:txBody>
      </p:sp>
      <p:sp>
        <p:nvSpPr>
          <p:cNvPr id="147" name="Θέση περιεχομένου 2"/>
          <p:cNvSpPr txBox="1"/>
          <p:nvPr/>
        </p:nvSpPr>
        <p:spPr>
          <a:xfrm>
            <a:off x="818640" y="2222280"/>
            <a:ext cx="10554120" cy="3636000"/>
          </a:xfrm>
          <a:prstGeom prst="rect">
            <a:avLst/>
          </a:prstGeom>
          <a:noFill/>
          <a:ln w="0">
            <a:noFill/>
          </a:ln>
          <a:effectLst>
            <a:outerShdw blurRad="50760">
              <a:srgbClr val="000000">
                <a:alpha val="40000"/>
              </a:srgbClr>
            </a:outerShdw>
          </a:effectLst>
        </p:spPr>
        <p:txBody>
          <a:bodyPr anchor="ctr">
            <a:normAutofit/>
          </a:bodyPr>
          <a:lstStyle/>
          <a:p>
            <a:pPr marL="343080" indent="-342720" algn="just">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Ολοένα και πιο συχνά ακούμε για την επέκταση των δικτύων 5G στη χώρας μας με νέες τεχνολογίες δικτύων ασύρματης, προηγμένης τεχνολογίας τελευταίας γενιάς. Πρόκειται για τεχνολογίες που οδηγούν στον ψηφιακό μετασχηματισμό, στην ανάπτυξη νέων προϊόντων και καινοτόμων υπηρεσιών ενώ αλλάζουν την εμπειρία συνδεσιμότητας των χρηστών σε κάθε σημείο του πλανήτη παρέχοντας υψηλές ταχύτητες. </a:t>
            </a:r>
            <a:endParaRPr lang="en-US" sz="1800" b="0" strike="noStrike" spc="-1">
              <a:solidFill>
                <a:srgbClr val="FFFFFF"/>
              </a:solidFill>
              <a:latin typeface="Century Gothic"/>
            </a:endParaRPr>
          </a:p>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Μαζί με την ηλεκτροκίνηση προωθείται πανευρωπαϊκά και η αυτόνομη οδήγηση. </a:t>
            </a:r>
            <a:r>
              <a:t/>
            </a:r>
            <a:br/>
            <a:r>
              <a:rPr lang="el-GR" sz="1800" b="0" strike="noStrike" spc="-1">
                <a:solidFill>
                  <a:srgbClr val="FFFFFF"/>
                </a:solidFill>
                <a:latin typeface="Century Gothic"/>
              </a:rPr>
              <a:t>Μεγάλες εταιρείες, όπως η Tesla, η General Motors και η Volvo έχουν ήδη αναπτύξει ημι-αυτόνομα οχήματα, αλλά είμαστε κιόλας πολύ κοντά στα απολύτως αυτο-οδηγούμενα με ό,τι αυτό συνεπάγεται για αλλαγές στην αγορά εργασίας, μείωση των τροχαίων ατυχημάτων αλλά και λιγότερη κίνηση που σημαίνει λιγότερα καυσαέρια (εκπομπή μικροσωματιδίων στην ατμόσφαιρα κλπ)</a:t>
            </a:r>
            <a:endParaRPr lang="en-US" sz="1800" b="0" strike="noStrike" spc="-1">
              <a:solidFill>
                <a:srgbClr val="FFFFFF"/>
              </a:solidFill>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2800" b="1" strike="noStrike" spc="-1">
                <a:solidFill>
                  <a:srgbClr val="FEFEFE"/>
                </a:solidFill>
                <a:latin typeface="Century Gothic"/>
              </a:rPr>
              <a:t>Ρεύμα χωρίς καλώδια</a:t>
            </a:r>
            <a:endParaRPr lang="en-US" sz="2800" b="0" strike="noStrike" spc="-1">
              <a:solidFill>
                <a:srgbClr val="FFFFFF"/>
              </a:solidFill>
              <a:latin typeface="Century Gothic"/>
            </a:endParaRPr>
          </a:p>
        </p:txBody>
      </p:sp>
      <p:sp>
        <p:nvSpPr>
          <p:cNvPr id="149" name="Θέση περιεχομένου 2"/>
          <p:cNvSpPr txBox="1"/>
          <p:nvPr/>
        </p:nvSpPr>
        <p:spPr>
          <a:xfrm>
            <a:off x="818640" y="2222280"/>
            <a:ext cx="10831680" cy="3636000"/>
          </a:xfrm>
          <a:prstGeom prst="rect">
            <a:avLst/>
          </a:prstGeom>
          <a:noFill/>
          <a:ln w="0">
            <a:noFill/>
          </a:ln>
          <a:effectLst>
            <a:outerShdw blurRad="50760">
              <a:srgbClr val="000000">
                <a:alpha val="40000"/>
              </a:srgbClr>
            </a:outerShdw>
          </a:effectLst>
        </p:spPr>
        <p:txBody>
          <a:bodyPr anchor="ctr">
            <a:normAutofit/>
          </a:bodyPr>
          <a:lstStyle/>
          <a:p>
            <a:pPr marL="343080" indent="-342720" algn="just">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Σε κάποια χρόνια, χωρίς να μπορούμε να προσδιορίσουμε το πότε θα είναι αυτό, όλες οι συσκευές θα λειτουργούν ασύρματα και το καλώδιο που τώρα είναι απαραίτητο για τη φόρτιση, θα είναι περιττό. Το όνειρο του Nikola Tesla, που ήδη από το 1890 ήταν πεπεισμένος ότι η ηλεκτρική ενέργεια μπορεί να μεταδοθεί ασύρματα, γίνεται σταδιακά πραγματικότητα – έστω και με διαφορετικό τρόπο απ’ ό,τι φανταζόταν. Βέβαια, η τεχνολογία αυτή αφορά τη φόρτιση συσκευών μέσα στο σπίτι σου, παρόλ’ αυτά εξελίσσεται γρήγορα, έτσι ώστε να ξεπεράσει τους ασύρματους φορτιστές της Apple. Στόχος είναι η μείωση της ανάγκης για μπαταρίες οι οποίες πρωτίστως είναι εξαιρετικά βλαβερές για το περιβάλλον</a:t>
            </a:r>
            <a:endParaRPr lang="en-US" sz="1800" b="0" strike="noStrike" spc="-1">
              <a:solidFill>
                <a:srgbClr val="FFFFFF"/>
              </a:solidFill>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pPr>
              <a:lnSpc>
                <a:spcPct val="100000"/>
              </a:lnSpc>
            </a:pPr>
            <a:r>
              <a:rPr lang="el-GR" sz="4000" b="1" strike="noStrike" spc="-1">
                <a:solidFill>
                  <a:srgbClr val="FEFEFE"/>
                </a:solidFill>
                <a:latin typeface="Century Gothic"/>
              </a:rPr>
              <a:t>Τελικά…</a:t>
            </a:r>
            <a:endParaRPr lang="en-US" sz="4000" b="0" strike="noStrike" spc="-1">
              <a:solidFill>
                <a:srgbClr val="FFFFFF"/>
              </a:solidFill>
              <a:latin typeface="Century Gothic"/>
            </a:endParaRPr>
          </a:p>
        </p:txBody>
      </p:sp>
      <p:sp>
        <p:nvSpPr>
          <p:cNvPr id="151" name="Θέση περιεχομένου 2"/>
          <p:cNvSpPr txBox="1"/>
          <p:nvPr/>
        </p:nvSpPr>
        <p:spPr>
          <a:xfrm>
            <a:off x="818640" y="2222280"/>
            <a:ext cx="10554120" cy="3636000"/>
          </a:xfrm>
          <a:prstGeom prst="rect">
            <a:avLst/>
          </a:prstGeom>
          <a:noFill/>
          <a:ln w="0">
            <a:noFill/>
          </a:ln>
          <a:effectLst>
            <a:outerShdw blurRad="50760">
              <a:srgbClr val="000000">
                <a:alpha val="40000"/>
              </a:srgbClr>
            </a:outerShdw>
          </a:effectLst>
        </p:spPr>
        <p:txBody>
          <a:bodyPr anchor="ctr">
            <a:noAutofit/>
          </a:bodyPr>
          <a:lstStyle/>
          <a:p>
            <a:pPr marL="343080" indent="-342720">
              <a:lnSpc>
                <a:spcPct val="100000"/>
              </a:lnSpc>
              <a:spcBef>
                <a:spcPts val="360"/>
              </a:spcBef>
              <a:spcAft>
                <a:spcPts val="601"/>
              </a:spcAft>
              <a:buClr>
                <a:srgbClr val="00C6BB"/>
              </a:buClr>
              <a:buFont typeface="Wingdings 2" charset="2"/>
              <a:buChar char=""/>
            </a:pPr>
            <a:r>
              <a:rPr lang="en-GB" sz="1800" b="0" strike="noStrike" spc="-1">
                <a:solidFill>
                  <a:srgbClr val="FFFFFF"/>
                </a:solidFill>
                <a:latin typeface="Century Gothic"/>
              </a:rPr>
              <a:t>… </a:t>
            </a:r>
            <a:r>
              <a:rPr lang="el-GR" sz="1800" b="0" strike="noStrike" spc="-1">
                <a:solidFill>
                  <a:srgbClr val="FFFFFF"/>
                </a:solidFill>
                <a:latin typeface="Century Gothic"/>
              </a:rPr>
              <a:t>η χρήση των νέων τεχνολογιών  για την διατήρηση του περιβάλλοντος αποτελεί αντιφατική κατάσταση . Από την μια , η τεχνολογική πρόοδος  έχει  στρώσει τον δρόμο για νέες πράσινες , και περιβαλλοντικά βιώσιμες  προτάσεις στον οικονομικό και τον κοινωνικό τομέα . Από την άλλη όμως , η λανθασμένη  χρήση της τεχνολογίας  όχι μονο δεν συμβάλλει στην διατήρηση του περιβάλλοντος , αλλα είναι και αρκετά επιβλαβής .Η διατήρηση του περιβάλλοντος , την γενεσιουργό δύναμη της ανθρώπινης ζωής και διαβίωσης , πρέπει να απασχολεί κάθε πολίτη . Είναι επιτακτική η ανάγκη , σε μια εποχή όπου το ανθρώπινο συμφέρον έχει κατακρεουργήσει το περιβάλλον , οι πολιτειακοί και διεθνείς φορείς να επιτύχουν τους στόχους  για ένα καθαρό και υγιές περιβάλλον , όπως οι στόχοι περιβαλλοντικής βιωσιμότητας της Ε.Ε. Είναι υποχρέωση κάθε δημοκρατικού και ευσυνείδητου πολίτη να προσπαθήσει να συντελέσει στην προσπάθεια διατήρησης του περιβάλλοντος και εν τέλει της ανθρώπινης ζωής .</a:t>
            </a:r>
            <a:endParaRPr lang="en-US" sz="1800" b="0" strike="noStrike" spc="-1">
              <a:solidFill>
                <a:srgbClr val="FFFFFF"/>
              </a:solidFill>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152" name="Εικόνα 3"/>
          <p:cNvPicPr/>
          <p:nvPr/>
        </p:nvPicPr>
        <p:blipFill>
          <a:blip r:embed="rId2"/>
          <a:srcRect l="9090" t="9096"/>
          <a:stretch/>
        </p:blipFill>
        <p:spPr>
          <a:xfrm>
            <a:off x="0" y="0"/>
            <a:ext cx="12191760" cy="6857640"/>
          </a:xfrm>
          <a:prstGeom prst="rect">
            <a:avLst/>
          </a:prstGeom>
          <a:ln w="0">
            <a:noFill/>
          </a:ln>
        </p:spPr>
      </p:pic>
      <p:sp>
        <p:nvSpPr>
          <p:cNvPr id="153" name="Freeform 6"/>
          <p:cNvSpPr/>
          <p:nvPr/>
        </p:nvSpPr>
        <p:spPr>
          <a:xfrm>
            <a:off x="5406840" y="2935800"/>
            <a:ext cx="6332040" cy="3238920"/>
          </a:xfrm>
          <a:custGeom>
            <a:avLst/>
            <a:gdLst/>
            <a:ahLst/>
            <a:cxnLst/>
            <a:rect l="l" t="t"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0">
            <a:blip r:embed="rId3"/>
            <a:tile/>
          </a:blipFill>
          <a:ln cap="rnd">
            <a:solidFill>
              <a:srgbClr val="00C6BB"/>
            </a:solidFill>
            <a:round/>
          </a:ln>
        </p:spPr>
        <p:style>
          <a:lnRef idx="1">
            <a:schemeClr val="accent1"/>
          </a:lnRef>
          <a:fillRef idx="3">
            <a:schemeClr val="accent1"/>
          </a:fillRef>
          <a:effectRef idx="2">
            <a:schemeClr val="accent1"/>
          </a:effectRef>
          <a:fontRef idx="minor"/>
        </p:style>
      </p:sp>
      <p:sp>
        <p:nvSpPr>
          <p:cNvPr id="154" name="Τίτλος 1"/>
          <p:cNvSpPr txBox="1"/>
          <p:nvPr/>
        </p:nvSpPr>
        <p:spPr>
          <a:xfrm>
            <a:off x="6822000" y="3251160"/>
            <a:ext cx="4607640" cy="2234880"/>
          </a:xfrm>
          <a:prstGeom prst="rect">
            <a:avLst/>
          </a:prstGeom>
          <a:noFill/>
          <a:ln w="0">
            <a:noFill/>
          </a:ln>
          <a:effectLst>
            <a:outerShdw blurRad="50760">
              <a:srgbClr val="000000">
                <a:alpha val="60000"/>
              </a:srgbClr>
            </a:outerShdw>
          </a:effectLst>
        </p:spPr>
        <p:txBody>
          <a:bodyPr anchor="b">
            <a:normAutofit fontScale="91000"/>
          </a:bodyPr>
          <a:lstStyle/>
          <a:p>
            <a:pPr>
              <a:lnSpc>
                <a:spcPct val="100000"/>
              </a:lnSpc>
            </a:pPr>
            <a:r>
              <a:rPr lang="el-GR" sz="4000" b="1" strike="noStrike" spc="-1">
                <a:solidFill>
                  <a:srgbClr val="000000"/>
                </a:solidFill>
                <a:latin typeface="Century Gothic"/>
              </a:rPr>
              <a:t>Τεχνολογία και </a:t>
            </a:r>
            <a:r>
              <a:rPr lang="en-US" sz="4000" b="1" strike="noStrike" spc="-1">
                <a:solidFill>
                  <a:srgbClr val="000000"/>
                </a:solidFill>
                <a:latin typeface="Century Gothic"/>
              </a:rPr>
              <a:t>                  </a:t>
            </a:r>
            <a:r>
              <a:rPr lang="el-GR" sz="4000" b="1" strike="noStrike" spc="-1">
                <a:solidFill>
                  <a:srgbClr val="000000"/>
                </a:solidFill>
                <a:latin typeface="Century Gothic"/>
              </a:rPr>
              <a:t>περιβάλλον </a:t>
            </a:r>
            <a:r>
              <a:t/>
            </a:r>
            <a:br/>
            <a:endParaRPr lang="en-US" sz="4000" b="0" strike="noStrike" spc="-1">
              <a:solidFill>
                <a:srgbClr val="FFFFFF"/>
              </a:solidFill>
              <a:latin typeface="Century Gothic"/>
            </a:endParaRPr>
          </a:p>
        </p:txBody>
      </p:sp>
      <p:sp>
        <p:nvSpPr>
          <p:cNvPr id="155" name="Υπότιτλος 2"/>
          <p:cNvSpPr txBox="1"/>
          <p:nvPr/>
        </p:nvSpPr>
        <p:spPr>
          <a:xfrm>
            <a:off x="689040" y="3429000"/>
            <a:ext cx="4046760" cy="1594800"/>
          </a:xfrm>
          <a:prstGeom prst="rect">
            <a:avLst/>
          </a:prstGeom>
          <a:noFill/>
          <a:ln w="0">
            <a:noFill/>
          </a:ln>
          <a:effectLst>
            <a:outerShdw blurRad="50760">
              <a:srgbClr val="000000">
                <a:alpha val="40000"/>
              </a:srgbClr>
            </a:outerShdw>
          </a:effectLst>
        </p:spPr>
        <p:txBody>
          <a:bodyPr>
            <a:normAutofit/>
          </a:bodyPr>
          <a:lstStyle/>
          <a:p>
            <a:pPr>
              <a:lnSpc>
                <a:spcPct val="100000"/>
              </a:lnSpc>
              <a:spcBef>
                <a:spcPts val="360"/>
              </a:spcBef>
              <a:spcAft>
                <a:spcPts val="601"/>
              </a:spcAft>
              <a:tabLst>
                <a:tab pos="0" algn="l"/>
              </a:tabLst>
            </a:pPr>
            <a:r>
              <a:rPr lang="el-GR" sz="1800" b="0" strike="noStrike" spc="-1">
                <a:solidFill>
                  <a:srgbClr val="FFFFFF"/>
                </a:solidFill>
                <a:latin typeface="Century Gothic"/>
              </a:rPr>
              <a:t>Γιαννούλης Πάρης</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Παπαγεωργίου Ρίκα</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Σωτηριάδης Ευάγγελος</a:t>
            </a:r>
            <a:endParaRPr lang="en-US" sz="1800" b="0" strike="noStrike" spc="-1">
              <a:latin typeface="Arial"/>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Παπασωτηρίου Σωτήρης</a:t>
            </a:r>
            <a:endParaRPr lang="en-US"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94"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pic>
        <p:nvPicPr>
          <p:cNvPr id="95" name="Εικόνα 3"/>
          <p:cNvPicPr/>
          <p:nvPr/>
        </p:nvPicPr>
        <p:blipFill>
          <a:blip r:embed="rId2"/>
          <a:srcRect l="36248" r="13578"/>
          <a:stretch/>
        </p:blipFill>
        <p:spPr>
          <a:xfrm>
            <a:off x="808560" y="2413080"/>
            <a:ext cx="2912760" cy="362808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6" name="Θέση περιεχομένου 2"/>
          <p:cNvSpPr txBox="1"/>
          <p:nvPr/>
        </p:nvSpPr>
        <p:spPr>
          <a:xfrm>
            <a:off x="4330800" y="2413080"/>
            <a:ext cx="7052400" cy="36316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Από τα αρχαία χρόνια η τεχνολογία επιτελεί σημαντικό ρόλο στην καθημερινότητα του κάθε ανθρώπου και στην εξέλιξη της κοινωνίας. Κυρίως μετά τη βιομηχανική επανάσταση η τεχνολογία άρχισε να βοηθάει περισσότερο στην διευκόλυνση της καθημερινότητας του ανθρώπου, ταυτόχρονα όμως άρχισε να επιβαρύνει σταδιακά και το περιβάλλον.</a:t>
            </a:r>
            <a:endParaRPr lang="en-US" sz="1800" b="0" strike="noStrike" spc="-1">
              <a:solidFill>
                <a:srgbClr val="FFFFFF"/>
              </a:solidFill>
              <a:latin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97"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98" name="Θέση περιεχομένου 2"/>
          <p:cNvSpPr txBox="1"/>
          <p:nvPr/>
        </p:nvSpPr>
        <p:spPr>
          <a:xfrm>
            <a:off x="818640" y="2413080"/>
            <a:ext cx="3835080" cy="36316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20"/>
              </a:spcBef>
              <a:spcAft>
                <a:spcPts val="601"/>
              </a:spcAft>
              <a:buClr>
                <a:srgbClr val="00C6BB"/>
              </a:buClr>
              <a:buFont typeface="Wingdings 2" charset="2"/>
              <a:buChar char=""/>
            </a:pPr>
            <a:r>
              <a:rPr lang="el-GR" sz="1600" b="0" strike="noStrike" spc="-1">
                <a:solidFill>
                  <a:srgbClr val="FFFFFF"/>
                </a:solidFill>
                <a:latin typeface="Century Gothic"/>
              </a:rPr>
              <a:t>Σήμερα βλέπουμε διάφορους μεγάλους φορείς της οικονομιας και της βιομηχανίας να προτιμούν λύσεις φιλικές προς το περιβάλλον.Και αυτό γιατί όχι μόνο είναι περιβαλλοντικά βιώσιμες, έχοντας ουσιαστικά μηδενικά κατάλοιπα και απόβλητα αλλά και επειδή δεν πρόκειται να εξαντληθούν ποτέ, σε αντίθεση με τα ορυκτά καύσιμα.</a:t>
            </a:r>
            <a:endParaRPr lang="en-US" sz="1600" b="0" strike="noStrike" spc="-1">
              <a:solidFill>
                <a:srgbClr val="FFFFFF"/>
              </a:solidFill>
              <a:latin typeface="Century Gothic"/>
            </a:endParaRPr>
          </a:p>
        </p:txBody>
      </p:sp>
      <p:sp>
        <p:nvSpPr>
          <p:cNvPr id="99" name="Εικόνα 3"/>
          <p:cNvSpPr/>
          <p:nvPr/>
        </p:nvSpPr>
        <p:spPr>
          <a:xfrm>
            <a:off x="5242680" y="2299680"/>
            <a:ext cx="6276960" cy="3295080"/>
          </a:xfrm>
          <a:prstGeom prst="roundRect">
            <a:avLst>
              <a:gd name="adj" fmla="val 4167"/>
            </a:avLst>
          </a:prstGeom>
          <a:blipFill rotWithShape="0">
            <a:blip r:embed="rId2"/>
            <a:stretch/>
          </a:blipFill>
          <a:ln w="76200" cap="sq">
            <a:solidFill>
              <a:srgbClr val="292929"/>
            </a:solidFill>
            <a:miter/>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00"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101" name="Εικόνα 3"/>
          <p:cNvSpPr/>
          <p:nvPr/>
        </p:nvSpPr>
        <p:spPr>
          <a:xfrm>
            <a:off x="636840" y="534240"/>
            <a:ext cx="2912760" cy="1878480"/>
          </a:xfrm>
          <a:prstGeom prst="roundRect">
            <a:avLst>
              <a:gd name="adj" fmla="val 4167"/>
            </a:avLst>
          </a:prstGeom>
          <a:blipFill rotWithShape="0">
            <a:blip r:embed="rId2"/>
            <a:stretch/>
          </a:blipFill>
          <a:ln w="76200" cap="sq">
            <a:solidFill>
              <a:srgbClr val="292929"/>
            </a:solidFill>
            <a:miter/>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0">
            <a:scrgbClr r="0" g="0" b="0"/>
          </a:fillRef>
          <a:effectRef idx="0">
            <a:scrgbClr r="0" g="0" b="0"/>
          </a:effectRef>
          <a:fontRef idx="minor"/>
        </p:style>
      </p:sp>
      <p:sp>
        <p:nvSpPr>
          <p:cNvPr id="102" name="Θέση περιεχομένου 2"/>
          <p:cNvSpPr txBox="1"/>
          <p:nvPr/>
        </p:nvSpPr>
        <p:spPr>
          <a:xfrm>
            <a:off x="1238040" y="2699280"/>
            <a:ext cx="7849440" cy="394020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Η έκρηξη της τεχνολογίας τις τελευταίες δεκαετίες   δημιουργεί πολλά και σοβαρά ερωτήματα σχετικά με τις θετικές αλλά και αρνητικές της επιδράσεις στον άνθρωπο και το περιβάλλον του.</a:t>
            </a:r>
            <a:endParaRPr lang="en-US" sz="1800" b="0" strike="noStrike" spc="-1">
              <a:solidFill>
                <a:srgbClr val="FFFFFF"/>
              </a:solidFill>
              <a:latin typeface="Century Gothic"/>
            </a:endParaRPr>
          </a:p>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 Αντίστοιχα τα τεχνολογικά επιτεύγματα επηρεάζονται από τον ανθρώπινο παράγοντα, ο οποίος έχει  συμβάλλει αποφασιστικά στα βελτιωτικά ή μη, αποτελέσματά τους. Σε γενικές γραμμές η τεχνολογία έχει ωφελήσει τον άνθρωπο βοηθώντας τον ,ωστόσο  η κακή χρήση της μπορεί να αποτελέσει σοβαρό κίνδυνο </a:t>
            </a:r>
            <a:endParaRPr lang="en-US" sz="1800" b="0" strike="noStrike" spc="-1">
              <a:solidFill>
                <a:srgbClr val="FFFFFF"/>
              </a:solidFill>
              <a:latin typeface="Century Gothic"/>
            </a:endParaRPr>
          </a:p>
        </p:txBody>
      </p:sp>
      <p:sp>
        <p:nvSpPr>
          <p:cNvPr id="103" name="Εικόνα 4"/>
          <p:cNvSpPr/>
          <p:nvPr/>
        </p:nvSpPr>
        <p:spPr>
          <a:xfrm>
            <a:off x="8848440" y="3949200"/>
            <a:ext cx="3099960" cy="2324880"/>
          </a:xfrm>
          <a:prstGeom prst="roundRect">
            <a:avLst>
              <a:gd name="adj" fmla="val 4167"/>
            </a:avLst>
          </a:prstGeom>
          <a:blipFill rotWithShape="0">
            <a:blip r:embed="rId3"/>
            <a:stretch/>
          </a:blipFill>
          <a:ln w="76200" cap="sq">
            <a:solidFill>
              <a:srgbClr val="292929"/>
            </a:solidFill>
            <a:miter/>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104" name="Εικόνα 3"/>
          <p:cNvPicPr/>
          <p:nvPr/>
        </p:nvPicPr>
        <p:blipFill>
          <a:blip r:embed="rId2"/>
          <a:srcRect l="9090" t="14417"/>
          <a:stretch/>
        </p:blipFill>
        <p:spPr>
          <a:xfrm>
            <a:off x="0" y="0"/>
            <a:ext cx="12191760" cy="6857640"/>
          </a:xfrm>
          <a:prstGeom prst="rect">
            <a:avLst/>
          </a:prstGeom>
          <a:ln w="0">
            <a:noFill/>
          </a:ln>
        </p:spPr>
      </p:pic>
      <p:sp>
        <p:nvSpPr>
          <p:cNvPr id="105" name="Freeform 6"/>
          <p:cNvSpPr/>
          <p:nvPr/>
        </p:nvSpPr>
        <p:spPr>
          <a:xfrm>
            <a:off x="5406840" y="336240"/>
            <a:ext cx="6332040" cy="5838120"/>
          </a:xfrm>
          <a:custGeom>
            <a:avLst/>
            <a:gdLst/>
            <a:ahLst/>
            <a:cxnLst/>
            <a:rect l="l" t="t" r="r" b="b"/>
            <a:pathLst>
              <a:path w="6332416" h="5838454">
                <a:moveTo>
                  <a:pt x="63624" y="0"/>
                </a:moveTo>
                <a:lnTo>
                  <a:pt x="82337" y="0"/>
                </a:lnTo>
                <a:lnTo>
                  <a:pt x="6250080" y="0"/>
                </a:lnTo>
                <a:lnTo>
                  <a:pt x="6268793" y="0"/>
                </a:lnTo>
                <a:lnTo>
                  <a:pt x="6283763" y="5614"/>
                </a:lnTo>
                <a:lnTo>
                  <a:pt x="6294991" y="11228"/>
                </a:lnTo>
                <a:lnTo>
                  <a:pt x="6309961" y="16842"/>
                </a:lnTo>
                <a:lnTo>
                  <a:pt x="6317446" y="28069"/>
                </a:lnTo>
                <a:lnTo>
                  <a:pt x="6324931" y="36490"/>
                </a:lnTo>
                <a:lnTo>
                  <a:pt x="6332416" y="47718"/>
                </a:lnTo>
                <a:lnTo>
                  <a:pt x="6332416" y="61752"/>
                </a:lnTo>
                <a:lnTo>
                  <a:pt x="6332416" y="2646984"/>
                </a:lnTo>
                <a:lnTo>
                  <a:pt x="6332416" y="2661018"/>
                </a:lnTo>
                <a:lnTo>
                  <a:pt x="6332416" y="2913585"/>
                </a:lnTo>
                <a:lnTo>
                  <a:pt x="6332416" y="2927620"/>
                </a:lnTo>
                <a:lnTo>
                  <a:pt x="6332416" y="5512851"/>
                </a:lnTo>
                <a:lnTo>
                  <a:pt x="6332416" y="5526886"/>
                </a:lnTo>
                <a:lnTo>
                  <a:pt x="6324931" y="5538114"/>
                </a:lnTo>
                <a:lnTo>
                  <a:pt x="6317446" y="5546534"/>
                </a:lnTo>
                <a:lnTo>
                  <a:pt x="6309961" y="5557762"/>
                </a:lnTo>
                <a:lnTo>
                  <a:pt x="6294991" y="5563376"/>
                </a:lnTo>
                <a:lnTo>
                  <a:pt x="6283763" y="5568990"/>
                </a:lnTo>
                <a:lnTo>
                  <a:pt x="6268793" y="5574604"/>
                </a:lnTo>
                <a:lnTo>
                  <a:pt x="6250080" y="5574604"/>
                </a:lnTo>
                <a:lnTo>
                  <a:pt x="1657955" y="5574604"/>
                </a:lnTo>
                <a:lnTo>
                  <a:pt x="1328610" y="5821613"/>
                </a:lnTo>
                <a:lnTo>
                  <a:pt x="1317382" y="5827227"/>
                </a:lnTo>
                <a:lnTo>
                  <a:pt x="1302412" y="5832840"/>
                </a:lnTo>
                <a:lnTo>
                  <a:pt x="1287442" y="5838454"/>
                </a:lnTo>
                <a:lnTo>
                  <a:pt x="1272472" y="5838454"/>
                </a:lnTo>
                <a:lnTo>
                  <a:pt x="1257501" y="5838454"/>
                </a:lnTo>
                <a:lnTo>
                  <a:pt x="1242531" y="5832840"/>
                </a:lnTo>
                <a:lnTo>
                  <a:pt x="1227561" y="5827227"/>
                </a:lnTo>
                <a:lnTo>
                  <a:pt x="1216333" y="5821613"/>
                </a:lnTo>
                <a:lnTo>
                  <a:pt x="886988" y="5574604"/>
                </a:lnTo>
                <a:lnTo>
                  <a:pt x="82337" y="5574604"/>
                </a:lnTo>
                <a:lnTo>
                  <a:pt x="63624" y="5574604"/>
                </a:lnTo>
                <a:lnTo>
                  <a:pt x="48654" y="5568990"/>
                </a:lnTo>
                <a:lnTo>
                  <a:pt x="37426" y="5563376"/>
                </a:lnTo>
                <a:lnTo>
                  <a:pt x="22456" y="5557762"/>
                </a:lnTo>
                <a:lnTo>
                  <a:pt x="14971" y="5546534"/>
                </a:lnTo>
                <a:lnTo>
                  <a:pt x="7485" y="5538114"/>
                </a:lnTo>
                <a:lnTo>
                  <a:pt x="0" y="5526886"/>
                </a:lnTo>
                <a:lnTo>
                  <a:pt x="0" y="5512851"/>
                </a:lnTo>
                <a:lnTo>
                  <a:pt x="0" y="2927620"/>
                </a:lnTo>
                <a:lnTo>
                  <a:pt x="0" y="2913585"/>
                </a:lnTo>
                <a:lnTo>
                  <a:pt x="0" y="2661018"/>
                </a:lnTo>
                <a:lnTo>
                  <a:pt x="0" y="2646984"/>
                </a:lnTo>
                <a:lnTo>
                  <a:pt x="0" y="61752"/>
                </a:lnTo>
                <a:lnTo>
                  <a:pt x="0" y="47718"/>
                </a:lnTo>
                <a:lnTo>
                  <a:pt x="7485" y="36490"/>
                </a:lnTo>
                <a:lnTo>
                  <a:pt x="14971" y="28069"/>
                </a:lnTo>
                <a:lnTo>
                  <a:pt x="22456" y="16842"/>
                </a:lnTo>
                <a:lnTo>
                  <a:pt x="37426" y="11228"/>
                </a:lnTo>
                <a:lnTo>
                  <a:pt x="48654" y="5614"/>
                </a:lnTo>
                <a:close/>
              </a:path>
            </a:pathLst>
          </a:custGeom>
          <a:blipFill rotWithShape="0">
            <a:blip r:embed="rId3"/>
            <a:tile/>
          </a:blipFill>
          <a:ln cap="rnd">
            <a:solidFill>
              <a:srgbClr val="00C6BB"/>
            </a:solidFill>
            <a:round/>
          </a:ln>
        </p:spPr>
        <p:style>
          <a:lnRef idx="1">
            <a:schemeClr val="accent1"/>
          </a:lnRef>
          <a:fillRef idx="3">
            <a:schemeClr val="accent1"/>
          </a:fillRef>
          <a:effectRef idx="2">
            <a:schemeClr val="accent1"/>
          </a:effectRef>
          <a:fontRef idx="minor"/>
        </p:style>
      </p:sp>
      <p:sp>
        <p:nvSpPr>
          <p:cNvPr id="106" name="Τίτλος 1"/>
          <p:cNvSpPr txBox="1"/>
          <p:nvPr/>
        </p:nvSpPr>
        <p:spPr>
          <a:xfrm>
            <a:off x="5723640" y="651960"/>
            <a:ext cx="5706000" cy="135432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107" name="Θέση περιεχομένου 2"/>
          <p:cNvSpPr txBox="1"/>
          <p:nvPr/>
        </p:nvSpPr>
        <p:spPr>
          <a:xfrm>
            <a:off x="5534640" y="916920"/>
            <a:ext cx="6204600" cy="39340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1" strike="noStrike" spc="-1">
                <a:solidFill>
                  <a:srgbClr val="000000"/>
                </a:solidFill>
                <a:latin typeface="Century Gothic"/>
              </a:rPr>
              <a:t>Εν κατακλείδι, κάθε τεχνολογική εξέλιξη έχει θετικές και αρνητικές συνέπειες ιδιαίτερα όσον αφορά στο περιβάλλον, εναπόκειται όμως στις πολιτικές αποφάσεις  και στις διεθνείς συμφωνίες για να περιοριστούν ή ακόμη και να εκλείψουν οι αρνητικές επιπτώσεις. </a:t>
            </a:r>
            <a:endParaRPr lang="en-US" sz="1800" b="0" strike="noStrike" spc="-1">
              <a:solidFill>
                <a:srgbClr val="FFFFFF"/>
              </a:solidFill>
              <a:latin typeface="Century Gothic"/>
            </a:endParaRPr>
          </a:p>
          <a:p>
            <a:pPr>
              <a:lnSpc>
                <a:spcPct val="100000"/>
              </a:lnSpc>
              <a:spcBef>
                <a:spcPts val="360"/>
              </a:spcBef>
              <a:spcAft>
                <a:spcPts val="601"/>
              </a:spcAft>
            </a:pPr>
            <a:endParaRPr lang="en-US" sz="1800" b="0" strike="noStrike" spc="-1">
              <a:solidFill>
                <a:srgbClr val="FFFFFF"/>
              </a:solidFill>
              <a:latin typeface="Century Gothic"/>
            </a:endParaRPr>
          </a:p>
        </p:txBody>
      </p:sp>
      <p:pic>
        <p:nvPicPr>
          <p:cNvPr id="108" name="Εικόνα 4"/>
          <p:cNvPicPr/>
          <p:nvPr/>
        </p:nvPicPr>
        <p:blipFill>
          <a:blip r:embed="rId4"/>
          <a:stretch/>
        </p:blipFill>
        <p:spPr>
          <a:xfrm>
            <a:off x="8367480" y="3909960"/>
            <a:ext cx="2907000" cy="1787040"/>
          </a:xfrm>
          <a:prstGeom prst="rect">
            <a:avLst/>
          </a:prstGeom>
          <a:ln w="0">
            <a:noFill/>
          </a:ln>
          <a:effectLst>
            <a:outerShdw blurRad="19044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09"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110" name="Θέση περιεχομένου 2"/>
          <p:cNvSpPr txBox="1"/>
          <p:nvPr/>
        </p:nvSpPr>
        <p:spPr>
          <a:xfrm>
            <a:off x="1010520" y="2557800"/>
            <a:ext cx="4532400" cy="41194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Η παγκόσμια τάση για σεβασμό στο περιβάλλον, αφορά και στη λειτουργία της αγοράς. Οι καταναλωτές, οι απλοί πολίτες δηλαδή, στρέφονται σε τεχνολογικά προϊόντα που είναι λιγότερο βλαβερά προς το περιβάλλον. </a:t>
            </a:r>
            <a:endParaRPr lang="en-US" sz="1800" b="0" strike="noStrike" spc="-1">
              <a:solidFill>
                <a:srgbClr val="FFFFFF"/>
              </a:solidFill>
              <a:latin typeface="Century Gothic"/>
            </a:endParaRPr>
          </a:p>
        </p:txBody>
      </p:sp>
      <p:sp>
        <p:nvSpPr>
          <p:cNvPr id="111" name="Εικόνα 3"/>
          <p:cNvSpPr/>
          <p:nvPr/>
        </p:nvSpPr>
        <p:spPr>
          <a:xfrm>
            <a:off x="5543640" y="2557800"/>
            <a:ext cx="6276960" cy="3342240"/>
          </a:xfrm>
          <a:prstGeom prst="roundRect">
            <a:avLst>
              <a:gd name="adj" fmla="val 4167"/>
            </a:avLst>
          </a:prstGeom>
          <a:blipFill rotWithShape="0">
            <a:blip r:embed="rId2"/>
            <a:stretch/>
          </a:blipFill>
          <a:ln w="76200" cap="sq">
            <a:solidFill>
              <a:srgbClr val="292929"/>
            </a:solidFill>
            <a:miter/>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style>
          <a:lnRef idx="0">
            <a:scrgbClr r="0" g="0" b="0"/>
          </a:lnRef>
          <a:fillRef idx="0">
            <a:scrgbClr r="0" g="0" b="0"/>
          </a:fillRef>
          <a:effectRef idx="0">
            <a:scrgbClr r="0" g="0" b="0"/>
          </a:effectRef>
          <a:fontRef idx="minor"/>
        </p:style>
      </p:sp>
      <p:sp>
        <p:nvSpPr>
          <p:cNvPr id="112" name="Εικόνα 4"/>
          <p:cNvSpPr/>
          <p:nvPr/>
        </p:nvSpPr>
        <p:spPr>
          <a:xfrm>
            <a:off x="166680" y="342720"/>
            <a:ext cx="3559320" cy="2382120"/>
          </a:xfrm>
          <a:prstGeom prst="roundRect">
            <a:avLst>
              <a:gd name="adj" fmla="val 8594"/>
            </a:avLst>
          </a:prstGeom>
          <a:blipFill rotWithShape="0">
            <a:blip r:embed="rId3"/>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Εικόνα 3"/>
          <p:cNvSpPr/>
          <p:nvPr/>
        </p:nvSpPr>
        <p:spPr>
          <a:xfrm>
            <a:off x="9555480" y="4223880"/>
            <a:ext cx="2367000" cy="2367000"/>
          </a:xfrm>
          <a:prstGeom prst="roundRect">
            <a:avLst>
              <a:gd name="adj" fmla="val 8594"/>
            </a:avLst>
          </a:prstGeom>
          <a:blipFill rotWithShape="0">
            <a:blip r:embed="rId2"/>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114"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Autofit/>
          </a:bodyPr>
          <a:lstStyle/>
          <a:p>
            <a:endParaRPr lang="en-US" sz="1800" b="0" strike="noStrike" spc="-1">
              <a:solidFill>
                <a:srgbClr val="FFFFFF"/>
              </a:solidFill>
              <a:latin typeface="Century Gothic"/>
            </a:endParaRPr>
          </a:p>
        </p:txBody>
      </p:sp>
      <p:sp>
        <p:nvSpPr>
          <p:cNvPr id="115" name="Θέση περιεχομένου 2"/>
          <p:cNvSpPr txBox="1"/>
          <p:nvPr/>
        </p:nvSpPr>
        <p:spPr>
          <a:xfrm>
            <a:off x="374040" y="2047680"/>
            <a:ext cx="10554120" cy="3636000"/>
          </a:xfrm>
          <a:prstGeom prst="rect">
            <a:avLst/>
          </a:prstGeom>
          <a:noFill/>
          <a:ln w="0">
            <a:noFill/>
          </a:ln>
          <a:effectLst>
            <a:outerShdw blurRad="50760">
              <a:srgbClr val="000000">
                <a:alpha val="40000"/>
              </a:srgbClr>
            </a:outerShdw>
          </a:effectLst>
        </p:spPr>
        <p:txBody>
          <a:bodyPr anchor="ctr">
            <a:no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Τα ηλεκτρικά αυτοκίνητα εισέρχονται σταδιακά στις ζωές των ανθρώπων σε χώρες όπου το επιτρέπουν οι συνθήκες : οικονομικοί και τεχνολογικοί παράγοντες σε συνδυασμό με την ανάλογη ευαισθητοποίηση επί του θέματος.</a:t>
            </a:r>
            <a:endParaRPr lang="en-US" sz="1800" b="0" strike="noStrike" spc="-1">
              <a:solidFill>
                <a:srgbClr val="FFFFFF"/>
              </a:solidFill>
              <a:latin typeface="Century Gothic"/>
            </a:endParaRPr>
          </a:p>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Αναλυτικότερα  τα ηλεκτρικά αυτοκίνητα συμβάλλουν θετικά στο φαινόμενο του θερμοκηπίου και μειώνουν την εξάρτηση από  το πετρέλαιο.</a:t>
            </a:r>
            <a:endParaRPr lang="en-US" sz="1800" b="0" strike="noStrike" spc="-1">
              <a:solidFill>
                <a:srgbClr val="FFFFFF"/>
              </a:solidFill>
              <a:latin typeface="Century Gothic"/>
            </a:endParaRPr>
          </a:p>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 Εξίσου σημαντικό είναι το γεγονός ότι είναι σχεδιασμένα έτσι </a:t>
            </a:r>
            <a:endParaRPr lang="en-US" sz="1800" b="0" strike="noStrike" spc="-1">
              <a:solidFill>
                <a:srgbClr val="FFFFFF"/>
              </a:solidFill>
              <a:latin typeface="Century Gothic"/>
            </a:endParaRPr>
          </a:p>
          <a:p>
            <a:pPr>
              <a:lnSpc>
                <a:spcPct val="100000"/>
              </a:lnSpc>
              <a:spcBef>
                <a:spcPts val="360"/>
              </a:spcBef>
              <a:spcAft>
                <a:spcPts val="601"/>
              </a:spcAft>
              <a:tabLst>
                <a:tab pos="0" algn="l"/>
              </a:tabLst>
            </a:pPr>
            <a:r>
              <a:rPr lang="el-GR" sz="1800" b="0" strike="noStrike" spc="-1">
                <a:solidFill>
                  <a:srgbClr val="FFFFFF"/>
                </a:solidFill>
                <a:latin typeface="Century Gothic"/>
              </a:rPr>
              <a:t>ώστε να αυτο-φορτίζονται με αποτέλεσμα να βελτιώνουν τον δείκτη κατανάλωσης.</a:t>
            </a:r>
            <a:endParaRPr lang="en-US" sz="1800" b="0" strike="noStrike" spc="-1">
              <a:solidFill>
                <a:srgbClr val="FFFFFF"/>
              </a:solidFill>
              <a:latin typeface="Century Gothic"/>
            </a:endParaRPr>
          </a:p>
        </p:txBody>
      </p:sp>
      <p:sp>
        <p:nvSpPr>
          <p:cNvPr id="116" name="Εικόνα 4"/>
          <p:cNvSpPr/>
          <p:nvPr/>
        </p:nvSpPr>
        <p:spPr>
          <a:xfrm>
            <a:off x="374040" y="33480"/>
            <a:ext cx="4551840" cy="2561400"/>
          </a:xfrm>
          <a:prstGeom prst="roundRect">
            <a:avLst>
              <a:gd name="adj" fmla="val 8594"/>
            </a:avLst>
          </a:prstGeom>
          <a:blipFill rotWithShape="0">
            <a:blip r:embed="rId3"/>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17"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118" name="Θέση περιεχομένου 2"/>
          <p:cNvSpPr txBox="1"/>
          <p:nvPr/>
        </p:nvSpPr>
        <p:spPr>
          <a:xfrm>
            <a:off x="120240" y="2129760"/>
            <a:ext cx="6195960" cy="452340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90000"/>
              </a:lnSpc>
              <a:spcBef>
                <a:spcPts val="300"/>
              </a:spcBef>
              <a:spcAft>
                <a:spcPts val="601"/>
              </a:spcAft>
              <a:buClr>
                <a:srgbClr val="00C6BB"/>
              </a:buClr>
              <a:buFont typeface="Wingdings 2" charset="2"/>
              <a:buChar char=""/>
            </a:pPr>
            <a:r>
              <a:rPr lang="el-GR" sz="1500" b="0" strike="noStrike" spc="-1">
                <a:solidFill>
                  <a:srgbClr val="FFFFFF"/>
                </a:solidFill>
                <a:latin typeface="Century Gothic"/>
              </a:rPr>
              <a:t>Στον τομέα των ηλεκτρονικών συσκευών, ίσως όχι με τον ίδιο ρυθμό αλλά και εκεί γίνονται αξιόλογες αλλαγές στην χρήση και την διαχείριση των υλικών κατασκευής τους. Με την ανακύκλωση των ηλεκτρικών και ηλεκτρονικών συσκευών μειώνεται ο κίνδυνος ρύπανσης του περιβάλλοντος από βλαβερές ουσίες που περιέχονται σε αυτές .Επιπλέον, μειώνονται οι κίνδυνοι μόλυνσης του εδάφους, του νερού και του αέρα από τις διαδικασίες παραγωγής και συγχρόνως περιορίζονται οι εκπομπές των αερίων του θερμοκηπίου.</a:t>
            </a:r>
            <a:endParaRPr lang="en-US" sz="1500" b="0" strike="noStrike" spc="-1">
              <a:solidFill>
                <a:srgbClr val="FFFFFF"/>
              </a:solidFill>
              <a:latin typeface="Century Gothic"/>
            </a:endParaRPr>
          </a:p>
          <a:p>
            <a:pPr marL="343080" indent="-342720">
              <a:lnSpc>
                <a:spcPct val="90000"/>
              </a:lnSpc>
              <a:spcBef>
                <a:spcPts val="300"/>
              </a:spcBef>
              <a:spcAft>
                <a:spcPts val="601"/>
              </a:spcAft>
              <a:buClr>
                <a:srgbClr val="00C6BB"/>
              </a:buClr>
              <a:buFont typeface="Wingdings 2" charset="2"/>
              <a:buChar char=""/>
            </a:pPr>
            <a:r>
              <a:rPr lang="el-GR" sz="1500" b="0" strike="noStrike" spc="-1">
                <a:solidFill>
                  <a:srgbClr val="FFFFFF"/>
                </a:solidFill>
                <a:latin typeface="Century Gothic"/>
              </a:rPr>
              <a:t>Ακόμα γίνονται προσπάθειες και για την πιο υπεύθυνη χρήση τους από τους καταναλωτές όπως για παράδειγμα η προώθηση της επισκευής σε περίπτωση βλάβης και όχι αγορά εκ νέου ενός μοντέλου της ίδιας συσκευής  με παρόμοιες περίπου δυνατότητες. </a:t>
            </a:r>
            <a:endParaRPr lang="en-US" sz="1500" b="0" strike="noStrike" spc="-1">
              <a:solidFill>
                <a:srgbClr val="FFFFFF"/>
              </a:solidFill>
              <a:latin typeface="Century Gothic"/>
            </a:endParaRPr>
          </a:p>
        </p:txBody>
      </p:sp>
      <p:sp>
        <p:nvSpPr>
          <p:cNvPr id="119" name="Εικόνα 3"/>
          <p:cNvSpPr/>
          <p:nvPr/>
        </p:nvSpPr>
        <p:spPr>
          <a:xfrm>
            <a:off x="6316560" y="2364840"/>
            <a:ext cx="5327640" cy="3715920"/>
          </a:xfrm>
          <a:prstGeom prst="roundRect">
            <a:avLst>
              <a:gd name="adj" fmla="val 8594"/>
            </a:avLst>
          </a:prstGeom>
          <a:blipFill rotWithShape="0">
            <a:blip r:embed="rId2"/>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pic>
        <p:nvPicPr>
          <p:cNvPr id="120" name="Εικόνα 4"/>
          <p:cNvPicPr/>
          <p:nvPr/>
        </p:nvPicPr>
        <p:blipFill>
          <a:blip r:embed="rId3"/>
          <a:stretch/>
        </p:blipFill>
        <p:spPr>
          <a:xfrm>
            <a:off x="1139040" y="317880"/>
            <a:ext cx="3194640" cy="159732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121" name="Τίτλος 1"/>
          <p:cNvSpPr txBox="1"/>
          <p:nvPr/>
        </p:nvSpPr>
        <p:spPr>
          <a:xfrm>
            <a:off x="810000" y="447120"/>
            <a:ext cx="10571760" cy="970200"/>
          </a:xfrm>
          <a:prstGeom prst="rect">
            <a:avLst/>
          </a:prstGeom>
          <a:noFill/>
          <a:ln w="0">
            <a:noFill/>
          </a:ln>
          <a:effectLst>
            <a:outerShdw blurRad="50760">
              <a:srgbClr val="000000">
                <a:alpha val="60000"/>
              </a:srgbClr>
            </a:outerShdw>
          </a:effectLst>
        </p:spPr>
        <p:txBody>
          <a:bodyPr anchor="b">
            <a:normAutofit/>
          </a:bodyPr>
          <a:lstStyle/>
          <a:p>
            <a:endParaRPr lang="en-US" sz="1800" b="0" strike="noStrike" spc="-1">
              <a:solidFill>
                <a:srgbClr val="FFFFFF"/>
              </a:solidFill>
              <a:latin typeface="Century Gothic"/>
            </a:endParaRPr>
          </a:p>
        </p:txBody>
      </p:sp>
      <p:sp>
        <p:nvSpPr>
          <p:cNvPr id="122" name="Εικόνα 3"/>
          <p:cNvSpPr/>
          <p:nvPr/>
        </p:nvSpPr>
        <p:spPr>
          <a:xfrm>
            <a:off x="8969400" y="5072400"/>
            <a:ext cx="3007440" cy="1338120"/>
          </a:xfrm>
          <a:prstGeom prst="roundRect">
            <a:avLst>
              <a:gd name="adj" fmla="val 8594"/>
            </a:avLst>
          </a:prstGeom>
          <a:blipFill rotWithShape="0">
            <a:blip r:embed="rId2"/>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sp>
      <p:sp>
        <p:nvSpPr>
          <p:cNvPr id="123" name="Θέση περιεχομένου 2"/>
          <p:cNvSpPr txBox="1"/>
          <p:nvPr/>
        </p:nvSpPr>
        <p:spPr>
          <a:xfrm>
            <a:off x="388800" y="2778480"/>
            <a:ext cx="8659800" cy="3631680"/>
          </a:xfrm>
          <a:prstGeom prst="rect">
            <a:avLst/>
          </a:prstGeom>
          <a:noFill/>
          <a:ln w="0">
            <a:noFill/>
          </a:ln>
          <a:effectLst>
            <a:outerShdw blurRad="50760">
              <a:srgbClr val="000000">
                <a:alpha val="40000"/>
              </a:srgbClr>
            </a:outerShdw>
          </a:effectLst>
        </p:spPr>
        <p:txBody>
          <a:bodyPr anchor="ctr">
            <a:normAutofit/>
          </a:bodyPr>
          <a:lstStyle/>
          <a:p>
            <a:pPr marL="343080" indent="-342720">
              <a:lnSpc>
                <a:spcPct val="100000"/>
              </a:lnSpc>
              <a:spcBef>
                <a:spcPts val="360"/>
              </a:spcBef>
              <a:spcAft>
                <a:spcPts val="601"/>
              </a:spcAft>
              <a:buClr>
                <a:srgbClr val="00C6BB"/>
              </a:buClr>
              <a:buFont typeface="Wingdings 2" charset="2"/>
              <a:buChar char=""/>
            </a:pPr>
            <a:r>
              <a:rPr lang="el-GR" sz="1800" b="0" strike="noStrike" spc="-1">
                <a:solidFill>
                  <a:srgbClr val="FFFFFF"/>
                </a:solidFill>
                <a:latin typeface="Century Gothic"/>
              </a:rPr>
              <a:t>Τέλος, στον τομέα της γεωργίας και της κατασκευαστικής παρατηρείται διαρκής εξέλιξη της τεχνολογίας μέσω της χρήσης σύγχρονων γεωργικών μηχανημάτων η οποία επιτρέπει τη βελτίωση των συνθηκών διαβίωσης κι άρα της καθημερινότητάς μας..Η αναβάθμιση της τεχνολογικής στάθμης της αγροτικής παραγωγής συνεπάγεται και βελτίωση ποιοτικών χαρακτηριστικών, όπως οι λιγότερες εκπομπές ρύπων.Με καινούργια μηχανήματα που είναι εξοπλισμένα με νέες τεχνολογίες έχουμε υψηλότερη ενεργειακή απόδοση  και καλύτερες περιβαλλοντικές επιδόσεις καθώς και δημιουργία κτιρίων φιλικών προς το περιβάλλον</a:t>
            </a:r>
            <a:r>
              <a:rPr lang="en-GB" sz="1800" b="0" strike="noStrike" spc="-1">
                <a:solidFill>
                  <a:srgbClr val="FFFFFF"/>
                </a:solidFill>
                <a:latin typeface="Century Gothic"/>
              </a:rPr>
              <a:t>.</a:t>
            </a:r>
            <a:r>
              <a:rPr lang="el-GR" sz="1800" b="0" strike="noStrike" spc="-1">
                <a:solidFill>
                  <a:srgbClr val="FFFFFF"/>
                </a:solidFill>
                <a:latin typeface="Century Gothic"/>
              </a:rPr>
              <a:t> </a:t>
            </a:r>
            <a:endParaRPr lang="en-US" sz="1800" b="0" strike="noStrike" spc="-1">
              <a:solidFill>
                <a:srgbClr val="FFFFFF"/>
              </a:solidFill>
              <a:latin typeface="Century Gothic"/>
            </a:endParaRPr>
          </a:p>
          <a:p>
            <a:pPr>
              <a:lnSpc>
                <a:spcPct val="100000"/>
              </a:lnSpc>
              <a:spcBef>
                <a:spcPts val="360"/>
              </a:spcBef>
              <a:spcAft>
                <a:spcPts val="601"/>
              </a:spcAft>
              <a:tabLst>
                <a:tab pos="0" algn="l"/>
              </a:tabLst>
            </a:pPr>
            <a:endParaRPr lang="en-US" sz="1800" b="0" strike="noStrike" spc="-1">
              <a:solidFill>
                <a:srgbClr val="FFFFFF"/>
              </a:solidFill>
              <a:latin typeface="Century Gothic"/>
            </a:endParaRPr>
          </a:p>
        </p:txBody>
      </p:sp>
      <p:pic>
        <p:nvPicPr>
          <p:cNvPr id="124" name="Εικόνα 4"/>
          <p:cNvPicPr/>
          <p:nvPr/>
        </p:nvPicPr>
        <p:blipFill>
          <a:blip r:embed="rId3"/>
          <a:stretch/>
        </p:blipFill>
        <p:spPr>
          <a:xfrm>
            <a:off x="8729280" y="388800"/>
            <a:ext cx="3247560" cy="2057040"/>
          </a:xfrm>
          <a:prstGeom prst="rect">
            <a:avLst/>
          </a:prstGeom>
          <a:ln w="0">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Αξιομνημόνευτο</Template>
  <TotalTime>82</TotalTime>
  <Words>1480</Words>
  <Application>Microsoft Office PowerPoint</Application>
  <PresentationFormat>Ευρεία οθόνη</PresentationFormat>
  <Paragraphs>50</Paragraphs>
  <Slides>19</Slides>
  <Notes>1</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2</vt:i4>
      </vt:variant>
      <vt:variant>
        <vt:lpstr>Τίτλοι διαφανειών</vt:lpstr>
      </vt:variant>
      <vt:variant>
        <vt:i4>19</vt:i4>
      </vt:variant>
    </vt:vector>
  </HeadingPairs>
  <TitlesOfParts>
    <vt:vector size="29" baseType="lpstr">
      <vt:lpstr>Arial</vt:lpstr>
      <vt:lpstr>Calibri</vt:lpstr>
      <vt:lpstr>Century Gothic</vt:lpstr>
      <vt:lpstr>DejaVu Sans</vt:lpstr>
      <vt:lpstr>Symbol</vt:lpstr>
      <vt:lpstr>Times New Roman</vt:lpstr>
      <vt:lpstr>Wingdings</vt:lpstr>
      <vt:lpstr>Wingdings 2</vt:lpstr>
      <vt:lpstr>Office Theme</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Τεχνολογία και περιβάλλον</dc:title>
  <dc:subject/>
  <dc:creator>m31116</dc:creator>
  <dc:description/>
  <cp:lastModifiedBy>Λάσκαρη Ελένη</cp:lastModifiedBy>
  <cp:revision>15</cp:revision>
  <dcterms:created xsi:type="dcterms:W3CDTF">2021-05-19T15:35:29Z</dcterms:created>
  <dcterms:modified xsi:type="dcterms:W3CDTF">2021-06-07T09:44:46Z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Ευρεία οθόνη</vt:lpwstr>
  </property>
  <property fmtid="{D5CDD505-2E9C-101B-9397-08002B2CF9AE}" pid="4" name="Slides">
    <vt:i4>19</vt:i4>
  </property>
</Properties>
</file>