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58" r:id="rId15"/>
    <p:sldId id="276" r:id="rId16"/>
    <p:sldId id="277" r:id="rId17"/>
    <p:sldId id="267" r:id="rId18"/>
    <p:sldId id="272" r:id="rId19"/>
    <p:sldId id="270" r:id="rId20"/>
    <p:sldId id="268" r:id="rId21"/>
    <p:sldId id="269" r:id="rId22"/>
    <p:sldId id="271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/>
              <a:t>ΣΧΟΛΙΚΗ ΖΩΗ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5255905511811021E-2"/>
          <c:y val="0.11151535430934005"/>
          <c:w val="0.76710593467483235"/>
          <c:h val="0.7831657390273804"/>
        </c:manualLayout>
      </c:layout>
      <c:barChart>
        <c:barDir val="col"/>
        <c:grouping val="clustered"/>
        <c:varyColors val="0"/>
        <c:ser>
          <c:idx val="0"/>
          <c:order val="0"/>
          <c:tx>
            <c:v>ΚΑΤΗΓΟΡΙΕΣ ΘΕΜΑΤΩΝ</c:v>
          </c:tx>
          <c:spPr>
            <a:solidFill>
              <a:schemeClr val="accent1"/>
            </a:solidFill>
          </c:spPr>
          <c:invertIfNegative val="0"/>
          <c:cat>
            <c:strRef>
              <c:f>Sheet1!$A$1:$A$7</c:f>
              <c:strCache>
                <c:ptCount val="7"/>
                <c:pt idx="0">
                  <c:v>ΤΟ ΣΧΟΛΕΙΟ ΩΣ ΘΕΣΜΟΣ</c:v>
                </c:pt>
                <c:pt idx="1">
                  <c:v>ΣΧΟΛΕΙΟ ΚΑΙ ΚΟΙΝΩΝΙΑ</c:v>
                </c:pt>
                <c:pt idx="2">
                  <c:v>ΣΧΟΛΙΚΟ  ΠΕΡΙΒΑΛΛΟΝ</c:v>
                </c:pt>
                <c:pt idx="3">
                  <c:v>ΔΗΜΟΚΡΑΤΙΑ ΚΑΙ ΔΙΑΛΟΓΟΣ</c:v>
                </c:pt>
                <c:pt idx="4">
                  <c:v>ΜΑΘΗΤΙΚΕΣ ΚΟΙΝΟΤΗΤΕΣ</c:v>
                </c:pt>
                <c:pt idx="5">
                  <c:v>ΣΧΟΛΕΙΟ ΚΑΙ ΕΦΗΒΟΙ</c:v>
                </c:pt>
                <c:pt idx="6">
                  <c:v>ΜΗ ΕΠΙΘΥΜΗΤΕΣ ΣΥΜΠΕΡΙΦΟΡΕΣ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7728"/>
        <c:axId val="20968192"/>
      </c:barChart>
      <c:catAx>
        <c:axId val="20937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968192"/>
        <c:crosses val="autoZero"/>
        <c:auto val="1"/>
        <c:lblAlgn val="ctr"/>
        <c:lblOffset val="100"/>
        <c:noMultiLvlLbl val="0"/>
      </c:catAx>
      <c:valAx>
        <c:axId val="2096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37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2D051-40DA-4F29-8F5E-FFF358DEBB7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800443D-8015-4557-AD49-C51456764C48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</a:t>
          </a:r>
          <a:r>
            <a:rPr lang="el-GR" b="1" dirty="0" smtClean="0"/>
            <a:t>των μαθητριών /ών </a:t>
          </a:r>
          <a:endParaRPr lang="el-GR" b="1" dirty="0"/>
        </a:p>
      </dgm:t>
    </dgm:pt>
    <dgm:pt modelId="{0BDC1B75-48DC-4004-A3DD-D7C734BBAA38}" type="parTrans" cxnId="{6DB9C26A-4E67-4B91-83DA-75D8D4BC5F72}">
      <dgm:prSet/>
      <dgm:spPr/>
      <dgm:t>
        <a:bodyPr/>
        <a:lstStyle/>
        <a:p>
          <a:endParaRPr lang="el-GR"/>
        </a:p>
      </dgm:t>
    </dgm:pt>
    <dgm:pt modelId="{DF606D35-5CEF-474B-9142-1E88EA53DDF4}" type="sibTrans" cxnId="{6DB9C26A-4E67-4B91-83DA-75D8D4BC5F72}">
      <dgm:prSet/>
      <dgm:spPr/>
      <dgm:t>
        <a:bodyPr/>
        <a:lstStyle/>
        <a:p>
          <a:endParaRPr lang="el-GR"/>
        </a:p>
      </dgm:t>
    </dgm:pt>
    <dgm:pt modelId="{FFB92B12-7D45-451F-AA10-6E4753C0380C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των μαθητριών /ών </a:t>
          </a:r>
          <a:r>
            <a:rPr lang="el-GR" b="1" dirty="0" smtClean="0"/>
            <a:t>και της διοίκησης του σχολείου</a:t>
          </a:r>
          <a:endParaRPr lang="el-GR" b="1" dirty="0"/>
        </a:p>
      </dgm:t>
    </dgm:pt>
    <dgm:pt modelId="{C8276A12-FC8A-4904-8E0D-F543E96C445A}" type="parTrans" cxnId="{D417D397-C297-4173-8175-0B4F50961E61}">
      <dgm:prSet/>
      <dgm:spPr/>
      <dgm:t>
        <a:bodyPr/>
        <a:lstStyle/>
        <a:p>
          <a:endParaRPr lang="el-GR"/>
        </a:p>
      </dgm:t>
    </dgm:pt>
    <dgm:pt modelId="{2C5B7C48-C770-4A09-B796-1EC52846B0D5}" type="sibTrans" cxnId="{D417D397-C297-4173-8175-0B4F50961E61}">
      <dgm:prSet/>
      <dgm:spPr/>
      <dgm:t>
        <a:bodyPr/>
        <a:lstStyle/>
        <a:p>
          <a:endParaRPr lang="el-GR"/>
        </a:p>
      </dgm:t>
    </dgm:pt>
    <dgm:pt modelId="{A9BF242E-6355-435B-B46E-4D78AF078EDF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των μαθητριών /ών, της διοίκησης του σχολείου </a:t>
          </a:r>
          <a:r>
            <a:rPr lang="el-GR" b="1" dirty="0" smtClean="0"/>
            <a:t>και των εκπαιδευτικών</a:t>
          </a:r>
          <a:endParaRPr lang="el-GR" b="1" dirty="0"/>
        </a:p>
      </dgm:t>
    </dgm:pt>
    <dgm:pt modelId="{331BD4DF-A2EA-46FA-8DC4-813A1ABDA26A}" type="parTrans" cxnId="{FFE788FA-031E-46BF-90A2-5B64FCC49DC7}">
      <dgm:prSet/>
      <dgm:spPr/>
      <dgm:t>
        <a:bodyPr/>
        <a:lstStyle/>
        <a:p>
          <a:endParaRPr lang="el-GR"/>
        </a:p>
      </dgm:t>
    </dgm:pt>
    <dgm:pt modelId="{C1CF7CB9-5EE2-439A-8120-B2DEB9836216}" type="sibTrans" cxnId="{FFE788FA-031E-46BF-90A2-5B64FCC49DC7}">
      <dgm:prSet/>
      <dgm:spPr/>
      <dgm:t>
        <a:bodyPr/>
        <a:lstStyle/>
        <a:p>
          <a:endParaRPr lang="el-GR"/>
        </a:p>
      </dgm:t>
    </dgm:pt>
    <dgm:pt modelId="{D0CEB89A-1396-4CC6-83A0-4B38843D3DE1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των μαθητριών /ών, της διοίκησης του σχολείου, των εκπαιδευτικών </a:t>
          </a:r>
          <a:r>
            <a:rPr lang="el-GR" b="1" dirty="0" smtClean="0"/>
            <a:t>και των γονέων</a:t>
          </a:r>
          <a:endParaRPr lang="el-GR" b="1" dirty="0"/>
        </a:p>
      </dgm:t>
    </dgm:pt>
    <dgm:pt modelId="{2BC27267-C10F-4402-B99D-0001025E7302}" type="parTrans" cxnId="{FF10E99F-B3FE-4CA2-BA21-3E4CAA5BD6D4}">
      <dgm:prSet/>
      <dgm:spPr/>
      <dgm:t>
        <a:bodyPr/>
        <a:lstStyle/>
        <a:p>
          <a:endParaRPr lang="el-GR"/>
        </a:p>
      </dgm:t>
    </dgm:pt>
    <dgm:pt modelId="{4807CFAC-2432-410D-9FCD-E8D48418190C}" type="sibTrans" cxnId="{FF10E99F-B3FE-4CA2-BA21-3E4CAA5BD6D4}">
      <dgm:prSet/>
      <dgm:spPr/>
      <dgm:t>
        <a:bodyPr/>
        <a:lstStyle/>
        <a:p>
          <a:endParaRPr lang="el-GR"/>
        </a:p>
      </dgm:t>
    </dgm:pt>
    <dgm:pt modelId="{FE311ACA-1153-45AA-9576-847895065569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των μαθητριών /ών, της διοίκησης του σχολείου, των εκπαιδευτικών, των γονέων </a:t>
          </a:r>
          <a:r>
            <a:rPr lang="el-GR" b="1" dirty="0" smtClean="0"/>
            <a:t>και της τοπικής κοινότητας</a:t>
          </a:r>
          <a:endParaRPr lang="el-GR" b="1" dirty="0"/>
        </a:p>
      </dgm:t>
    </dgm:pt>
    <dgm:pt modelId="{D066B6B6-C286-4BD6-8798-41E7BDC70F3B}" type="parTrans" cxnId="{BF2B03E8-ADF3-4AAB-B47D-DAE53157D38A}">
      <dgm:prSet/>
      <dgm:spPr/>
      <dgm:t>
        <a:bodyPr/>
        <a:lstStyle/>
        <a:p>
          <a:endParaRPr lang="el-GR"/>
        </a:p>
      </dgm:t>
    </dgm:pt>
    <dgm:pt modelId="{FC639B28-32F3-45E2-937D-8B6A4CC4330E}" type="sibTrans" cxnId="{BF2B03E8-ADF3-4AAB-B47D-DAE53157D38A}">
      <dgm:prSet/>
      <dgm:spPr/>
      <dgm:t>
        <a:bodyPr/>
        <a:lstStyle/>
        <a:p>
          <a:endParaRPr lang="el-GR"/>
        </a:p>
      </dgm:t>
    </dgm:pt>
    <dgm:pt modelId="{9975D2E9-0634-44BA-B82F-B4D4316CF0B2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dirty="0" smtClean="0"/>
            <a:t>Μεταξύ των μαθητριών /ών, της διοίκησης του σχολείου, των εκπαιδευτικών, των γονέων, της τοπικής κοινότητας </a:t>
          </a:r>
          <a:r>
            <a:rPr lang="el-GR" b="1" dirty="0" smtClean="0"/>
            <a:t>και της κοινωνίας</a:t>
          </a:r>
          <a:endParaRPr lang="el-GR" b="1" dirty="0"/>
        </a:p>
      </dgm:t>
    </dgm:pt>
    <dgm:pt modelId="{6D1D385D-E434-4152-9885-F16DF9BE5995}" type="parTrans" cxnId="{E33FD7AF-77B0-4DFF-85E8-C1A776CA42EC}">
      <dgm:prSet/>
      <dgm:spPr/>
      <dgm:t>
        <a:bodyPr/>
        <a:lstStyle/>
        <a:p>
          <a:endParaRPr lang="el-GR"/>
        </a:p>
      </dgm:t>
    </dgm:pt>
    <dgm:pt modelId="{C2C2743C-D71C-4FBC-B5E5-2A3A1CFF29A0}" type="sibTrans" cxnId="{E33FD7AF-77B0-4DFF-85E8-C1A776CA42EC}">
      <dgm:prSet/>
      <dgm:spPr/>
      <dgm:t>
        <a:bodyPr/>
        <a:lstStyle/>
        <a:p>
          <a:endParaRPr lang="el-GR"/>
        </a:p>
      </dgm:t>
    </dgm:pt>
    <dgm:pt modelId="{77236CA8-B2C1-4815-9F8C-279A57F6331B}" type="pres">
      <dgm:prSet presAssocID="{4032D051-40DA-4F29-8F5E-FFF358DEBB7C}" presName="compositeShape" presStyleCnt="0">
        <dgm:presLayoutVars>
          <dgm:dir/>
          <dgm:resizeHandles/>
        </dgm:presLayoutVars>
      </dgm:prSet>
      <dgm:spPr/>
    </dgm:pt>
    <dgm:pt modelId="{1812948E-C648-4A75-8B4E-5387312D6E80}" type="pres">
      <dgm:prSet presAssocID="{4032D051-40DA-4F29-8F5E-FFF358DEBB7C}" presName="pyramid" presStyleLbl="node1" presStyleIdx="0" presStyleCnt="1"/>
      <dgm:spPr/>
    </dgm:pt>
    <dgm:pt modelId="{9B6C94C9-BCE9-41C1-AFC5-5851DD049E98}" type="pres">
      <dgm:prSet presAssocID="{4032D051-40DA-4F29-8F5E-FFF358DEBB7C}" presName="theList" presStyleCnt="0"/>
      <dgm:spPr/>
    </dgm:pt>
    <dgm:pt modelId="{7B5A2141-4CA7-4926-9932-EA8F39DD62B6}" type="pres">
      <dgm:prSet presAssocID="{9975D2E9-0634-44BA-B82F-B4D4316CF0B2}" presName="aNode" presStyleLbl="fgAcc1" presStyleIdx="0" presStyleCnt="6" custLinFactY="-26777" custLinFactNeighborX="-700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CA8EAC-3B2E-43A1-9D11-B130491045A0}" type="pres">
      <dgm:prSet presAssocID="{9975D2E9-0634-44BA-B82F-B4D4316CF0B2}" presName="aSpace" presStyleCnt="0"/>
      <dgm:spPr/>
    </dgm:pt>
    <dgm:pt modelId="{4472E4BA-4694-4578-AD39-112DE279C7B5}" type="pres">
      <dgm:prSet presAssocID="{FE311ACA-1153-45AA-9576-847895065569}" presName="aNode" presStyleLbl="fgAcc1" presStyleIdx="1" presStyleCnt="6" custLinFactY="-4856" custLinFactNeighborX="-700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602CF5-9CB8-499A-9E8B-659637538869}" type="pres">
      <dgm:prSet presAssocID="{FE311ACA-1153-45AA-9576-847895065569}" presName="aSpace" presStyleCnt="0"/>
      <dgm:spPr/>
    </dgm:pt>
    <dgm:pt modelId="{BA023434-07DC-4CC1-A6A7-32D70C7C2B15}" type="pres">
      <dgm:prSet presAssocID="{D0CEB89A-1396-4CC6-83A0-4B38843D3DE1}" presName="aNode" presStyleLbl="fgAcc1" presStyleIdx="2" presStyleCnt="6" custLinFactNeighborX="-700" custLinFactNeighborY="365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364534-B8D0-4250-BC4A-259DEDC90D04}" type="pres">
      <dgm:prSet presAssocID="{D0CEB89A-1396-4CC6-83A0-4B38843D3DE1}" presName="aSpace" presStyleCnt="0"/>
      <dgm:spPr/>
    </dgm:pt>
    <dgm:pt modelId="{504BF37C-0D2C-45F4-B4C4-F80045E354AD}" type="pres">
      <dgm:prSet presAssocID="{A9BF242E-6355-435B-B46E-4D78AF078EDF}" presName="aNode" presStyleLbl="fgAcc1" presStyleIdx="3" presStyleCnt="6" custLinFactY="13986" custLinFactNeighborX="-700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C495C0-AE9D-47B2-A420-E7BC233E8E4F}" type="pres">
      <dgm:prSet presAssocID="{A9BF242E-6355-435B-B46E-4D78AF078EDF}" presName="aSpace" presStyleCnt="0"/>
      <dgm:spPr/>
    </dgm:pt>
    <dgm:pt modelId="{334CBB03-09A6-49D7-8ADD-A43BC8CC3388}" type="pres">
      <dgm:prSet presAssocID="{FFB92B12-7D45-451F-AA10-6E4753C0380C}" presName="aNode" presStyleLbl="fgAcc1" presStyleIdx="4" presStyleCnt="6" custLinFactY="35907" custLinFactNeighborX="-700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DF2D13-EA19-48D3-AE64-9D751BE42EB8}" type="pres">
      <dgm:prSet presAssocID="{FFB92B12-7D45-451F-AA10-6E4753C0380C}" presName="aSpace" presStyleCnt="0"/>
      <dgm:spPr/>
    </dgm:pt>
    <dgm:pt modelId="{160B68E1-AF3C-4810-AE00-AD7DDD1DE1F0}" type="pres">
      <dgm:prSet presAssocID="{9800443D-8015-4557-AD49-C51456764C48}" presName="aNode" presStyleLbl="fgAcc1" presStyleIdx="5" presStyleCnt="6" custLinFactY="57828" custLinFactNeighborX="-700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9ACFB9-9AF8-46A2-838D-8E353C783A18}" type="pres">
      <dgm:prSet presAssocID="{9800443D-8015-4557-AD49-C51456764C48}" presName="aSpace" presStyleCnt="0"/>
      <dgm:spPr/>
    </dgm:pt>
  </dgm:ptLst>
  <dgm:cxnLst>
    <dgm:cxn modelId="{3E333B69-DBCF-45A5-91A9-64D7E609DEB5}" type="presOf" srcId="{D0CEB89A-1396-4CC6-83A0-4B38843D3DE1}" destId="{BA023434-07DC-4CC1-A6A7-32D70C7C2B15}" srcOrd="0" destOrd="0" presId="urn:microsoft.com/office/officeart/2005/8/layout/pyramid2"/>
    <dgm:cxn modelId="{F7B2E75C-01C7-4444-80F9-A0976E1EF73D}" type="presOf" srcId="{A9BF242E-6355-435B-B46E-4D78AF078EDF}" destId="{504BF37C-0D2C-45F4-B4C4-F80045E354AD}" srcOrd="0" destOrd="0" presId="urn:microsoft.com/office/officeart/2005/8/layout/pyramid2"/>
    <dgm:cxn modelId="{D417D397-C297-4173-8175-0B4F50961E61}" srcId="{4032D051-40DA-4F29-8F5E-FFF358DEBB7C}" destId="{FFB92B12-7D45-451F-AA10-6E4753C0380C}" srcOrd="4" destOrd="0" parTransId="{C8276A12-FC8A-4904-8E0D-F543E96C445A}" sibTransId="{2C5B7C48-C770-4A09-B796-1EC52846B0D5}"/>
    <dgm:cxn modelId="{49423B16-F05E-45F2-BA2C-D91A53D0A460}" type="presOf" srcId="{4032D051-40DA-4F29-8F5E-FFF358DEBB7C}" destId="{77236CA8-B2C1-4815-9F8C-279A57F6331B}" srcOrd="0" destOrd="0" presId="urn:microsoft.com/office/officeart/2005/8/layout/pyramid2"/>
    <dgm:cxn modelId="{FFE788FA-031E-46BF-90A2-5B64FCC49DC7}" srcId="{4032D051-40DA-4F29-8F5E-FFF358DEBB7C}" destId="{A9BF242E-6355-435B-B46E-4D78AF078EDF}" srcOrd="3" destOrd="0" parTransId="{331BD4DF-A2EA-46FA-8DC4-813A1ABDA26A}" sibTransId="{C1CF7CB9-5EE2-439A-8120-B2DEB9836216}"/>
    <dgm:cxn modelId="{BF2B03E8-ADF3-4AAB-B47D-DAE53157D38A}" srcId="{4032D051-40DA-4F29-8F5E-FFF358DEBB7C}" destId="{FE311ACA-1153-45AA-9576-847895065569}" srcOrd="1" destOrd="0" parTransId="{D066B6B6-C286-4BD6-8798-41E7BDC70F3B}" sibTransId="{FC639B28-32F3-45E2-937D-8B6A4CC4330E}"/>
    <dgm:cxn modelId="{FF10E99F-B3FE-4CA2-BA21-3E4CAA5BD6D4}" srcId="{4032D051-40DA-4F29-8F5E-FFF358DEBB7C}" destId="{D0CEB89A-1396-4CC6-83A0-4B38843D3DE1}" srcOrd="2" destOrd="0" parTransId="{2BC27267-C10F-4402-B99D-0001025E7302}" sibTransId="{4807CFAC-2432-410D-9FCD-E8D48418190C}"/>
    <dgm:cxn modelId="{6DB9C26A-4E67-4B91-83DA-75D8D4BC5F72}" srcId="{4032D051-40DA-4F29-8F5E-FFF358DEBB7C}" destId="{9800443D-8015-4557-AD49-C51456764C48}" srcOrd="5" destOrd="0" parTransId="{0BDC1B75-48DC-4004-A3DD-D7C734BBAA38}" sibTransId="{DF606D35-5CEF-474B-9142-1E88EA53DDF4}"/>
    <dgm:cxn modelId="{C7397C2A-203D-4113-8655-98A40769FC08}" type="presOf" srcId="{9800443D-8015-4557-AD49-C51456764C48}" destId="{160B68E1-AF3C-4810-AE00-AD7DDD1DE1F0}" srcOrd="0" destOrd="0" presId="urn:microsoft.com/office/officeart/2005/8/layout/pyramid2"/>
    <dgm:cxn modelId="{A973B6E8-90F2-449E-92FD-7FFB40796402}" type="presOf" srcId="{9975D2E9-0634-44BA-B82F-B4D4316CF0B2}" destId="{7B5A2141-4CA7-4926-9932-EA8F39DD62B6}" srcOrd="0" destOrd="0" presId="urn:microsoft.com/office/officeart/2005/8/layout/pyramid2"/>
    <dgm:cxn modelId="{E33FD7AF-77B0-4DFF-85E8-C1A776CA42EC}" srcId="{4032D051-40DA-4F29-8F5E-FFF358DEBB7C}" destId="{9975D2E9-0634-44BA-B82F-B4D4316CF0B2}" srcOrd="0" destOrd="0" parTransId="{6D1D385D-E434-4152-9885-F16DF9BE5995}" sibTransId="{C2C2743C-D71C-4FBC-B5E5-2A3A1CFF29A0}"/>
    <dgm:cxn modelId="{117344EA-8F6E-4162-B4EF-41DB7447C743}" type="presOf" srcId="{FFB92B12-7D45-451F-AA10-6E4753C0380C}" destId="{334CBB03-09A6-49D7-8ADD-A43BC8CC3388}" srcOrd="0" destOrd="0" presId="urn:microsoft.com/office/officeart/2005/8/layout/pyramid2"/>
    <dgm:cxn modelId="{85B65F08-B223-4195-BCC9-73A153DA49FD}" type="presOf" srcId="{FE311ACA-1153-45AA-9576-847895065569}" destId="{4472E4BA-4694-4578-AD39-112DE279C7B5}" srcOrd="0" destOrd="0" presId="urn:microsoft.com/office/officeart/2005/8/layout/pyramid2"/>
    <dgm:cxn modelId="{F0461B2D-3C4B-4B37-BAF8-8A37A58E539F}" type="presParOf" srcId="{77236CA8-B2C1-4815-9F8C-279A57F6331B}" destId="{1812948E-C648-4A75-8B4E-5387312D6E80}" srcOrd="0" destOrd="0" presId="urn:microsoft.com/office/officeart/2005/8/layout/pyramid2"/>
    <dgm:cxn modelId="{30E054E2-FE29-49BF-BFD8-DE7228D39FCE}" type="presParOf" srcId="{77236CA8-B2C1-4815-9F8C-279A57F6331B}" destId="{9B6C94C9-BCE9-41C1-AFC5-5851DD049E98}" srcOrd="1" destOrd="0" presId="urn:microsoft.com/office/officeart/2005/8/layout/pyramid2"/>
    <dgm:cxn modelId="{B7903E27-23DE-4D00-B52A-A0E6DA6D4619}" type="presParOf" srcId="{9B6C94C9-BCE9-41C1-AFC5-5851DD049E98}" destId="{7B5A2141-4CA7-4926-9932-EA8F39DD62B6}" srcOrd="0" destOrd="0" presId="urn:microsoft.com/office/officeart/2005/8/layout/pyramid2"/>
    <dgm:cxn modelId="{B44765C3-0886-47E3-A3CF-AEECA284E2B4}" type="presParOf" srcId="{9B6C94C9-BCE9-41C1-AFC5-5851DD049E98}" destId="{CECA8EAC-3B2E-43A1-9D11-B130491045A0}" srcOrd="1" destOrd="0" presId="urn:microsoft.com/office/officeart/2005/8/layout/pyramid2"/>
    <dgm:cxn modelId="{DB6656D2-8CC8-41E9-85FE-8FAF37234CE1}" type="presParOf" srcId="{9B6C94C9-BCE9-41C1-AFC5-5851DD049E98}" destId="{4472E4BA-4694-4578-AD39-112DE279C7B5}" srcOrd="2" destOrd="0" presId="urn:microsoft.com/office/officeart/2005/8/layout/pyramid2"/>
    <dgm:cxn modelId="{6EF3CF21-2648-4A92-9E7D-3B77A5E0BE83}" type="presParOf" srcId="{9B6C94C9-BCE9-41C1-AFC5-5851DD049E98}" destId="{8E602CF5-9CB8-499A-9E8B-659637538869}" srcOrd="3" destOrd="0" presId="urn:microsoft.com/office/officeart/2005/8/layout/pyramid2"/>
    <dgm:cxn modelId="{3B15D6C3-3BA6-4958-BB0A-CFECC72CBE2E}" type="presParOf" srcId="{9B6C94C9-BCE9-41C1-AFC5-5851DD049E98}" destId="{BA023434-07DC-4CC1-A6A7-32D70C7C2B15}" srcOrd="4" destOrd="0" presId="urn:microsoft.com/office/officeart/2005/8/layout/pyramid2"/>
    <dgm:cxn modelId="{49C08561-6FBA-43DB-B06F-9E316839D5B7}" type="presParOf" srcId="{9B6C94C9-BCE9-41C1-AFC5-5851DD049E98}" destId="{02364534-B8D0-4250-BC4A-259DEDC90D04}" srcOrd="5" destOrd="0" presId="urn:microsoft.com/office/officeart/2005/8/layout/pyramid2"/>
    <dgm:cxn modelId="{1ADFD1F8-AD49-4363-A754-3C40EA733092}" type="presParOf" srcId="{9B6C94C9-BCE9-41C1-AFC5-5851DD049E98}" destId="{504BF37C-0D2C-45F4-B4C4-F80045E354AD}" srcOrd="6" destOrd="0" presId="urn:microsoft.com/office/officeart/2005/8/layout/pyramid2"/>
    <dgm:cxn modelId="{14135C2C-1FAB-4CE0-9A60-1A0E99852700}" type="presParOf" srcId="{9B6C94C9-BCE9-41C1-AFC5-5851DD049E98}" destId="{A3C495C0-AE9D-47B2-A420-E7BC233E8E4F}" srcOrd="7" destOrd="0" presId="urn:microsoft.com/office/officeart/2005/8/layout/pyramid2"/>
    <dgm:cxn modelId="{91F044E6-046D-40F7-BFCD-244FAE2FA9C0}" type="presParOf" srcId="{9B6C94C9-BCE9-41C1-AFC5-5851DD049E98}" destId="{334CBB03-09A6-49D7-8ADD-A43BC8CC3388}" srcOrd="8" destOrd="0" presId="urn:microsoft.com/office/officeart/2005/8/layout/pyramid2"/>
    <dgm:cxn modelId="{97C070A8-FCF0-454A-9AC3-7A65B03A648C}" type="presParOf" srcId="{9B6C94C9-BCE9-41C1-AFC5-5851DD049E98}" destId="{F7DF2D13-EA19-48D3-AE64-9D751BE42EB8}" srcOrd="9" destOrd="0" presId="urn:microsoft.com/office/officeart/2005/8/layout/pyramid2"/>
    <dgm:cxn modelId="{9F7790A3-459A-41B6-93BA-D637B47F5646}" type="presParOf" srcId="{9B6C94C9-BCE9-41C1-AFC5-5851DD049E98}" destId="{160B68E1-AF3C-4810-AE00-AD7DDD1DE1F0}" srcOrd="10" destOrd="0" presId="urn:microsoft.com/office/officeart/2005/8/layout/pyramid2"/>
    <dgm:cxn modelId="{B8AB3F89-E502-4730-8B47-2EF49C466CE2}" type="presParOf" srcId="{9B6C94C9-BCE9-41C1-AFC5-5851DD049E98}" destId="{0F9ACFB9-9AF8-46A2-838D-8E353C783A1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2948E-C648-4A75-8B4E-5387312D6E8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A2141-4CA7-4926-9932-EA8F39DD62B6}">
      <dsp:nvSpPr>
        <dsp:cNvPr id="0" name=""/>
        <dsp:cNvSpPr/>
      </dsp:nvSpPr>
      <dsp:spPr>
        <a:xfrm>
          <a:off x="3754759" y="24462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των μαθητριών /ών, της διοίκησης του σχολείου, των εκπαιδευτικών, των γονέων, της τοπικής κοινότητας </a:t>
          </a:r>
          <a:r>
            <a:rPr lang="el-GR" sz="900" b="1" kern="1200" dirty="0" smtClean="0"/>
            <a:t>και της κοινωνίας</a:t>
          </a:r>
          <a:endParaRPr lang="el-GR" sz="900" b="1" kern="1200" dirty="0"/>
        </a:p>
      </dsp:txBody>
      <dsp:txXfrm>
        <a:off x="3780909" y="270774"/>
        <a:ext cx="2889575" cy="483390"/>
      </dsp:txXfrm>
    </dsp:sp>
    <dsp:sp modelId="{4472E4BA-4694-4578-AD39-112DE279C7B5}">
      <dsp:nvSpPr>
        <dsp:cNvPr id="0" name=""/>
        <dsp:cNvSpPr/>
      </dsp:nvSpPr>
      <dsp:spPr>
        <a:xfrm>
          <a:off x="3754759" y="96470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των μαθητριών /ών, της διοίκησης του σχολείου, των εκπαιδευτικών, των γονέων </a:t>
          </a:r>
          <a:r>
            <a:rPr lang="el-GR" sz="900" b="1" kern="1200" dirty="0" smtClean="0"/>
            <a:t>και της τοπικής κοινότητας</a:t>
          </a:r>
          <a:endParaRPr lang="el-GR" sz="900" b="1" kern="1200" dirty="0"/>
        </a:p>
      </dsp:txBody>
      <dsp:txXfrm>
        <a:off x="3780909" y="990854"/>
        <a:ext cx="2889575" cy="483390"/>
      </dsp:txXfrm>
    </dsp:sp>
    <dsp:sp modelId="{BA023434-07DC-4CC1-A6A7-32D70C7C2B15}">
      <dsp:nvSpPr>
        <dsp:cNvPr id="0" name=""/>
        <dsp:cNvSpPr/>
      </dsp:nvSpPr>
      <dsp:spPr>
        <a:xfrm>
          <a:off x="3754759" y="168478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των μαθητριών /ών, της διοίκησης του σχολείου, των εκπαιδευτικών </a:t>
          </a:r>
          <a:r>
            <a:rPr lang="el-GR" sz="900" b="1" kern="1200" dirty="0" smtClean="0"/>
            <a:t>και των γονέων</a:t>
          </a:r>
          <a:endParaRPr lang="el-GR" sz="900" b="1" kern="1200" dirty="0"/>
        </a:p>
      </dsp:txBody>
      <dsp:txXfrm>
        <a:off x="3780909" y="1710934"/>
        <a:ext cx="2889575" cy="483390"/>
      </dsp:txXfrm>
    </dsp:sp>
    <dsp:sp modelId="{504BF37C-0D2C-45F4-B4C4-F80045E354AD}">
      <dsp:nvSpPr>
        <dsp:cNvPr id="0" name=""/>
        <dsp:cNvSpPr/>
      </dsp:nvSpPr>
      <dsp:spPr>
        <a:xfrm>
          <a:off x="3754759" y="240486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των μαθητριών /ών, της διοίκησης του σχολείου </a:t>
          </a:r>
          <a:r>
            <a:rPr lang="el-GR" sz="900" b="1" kern="1200" dirty="0" smtClean="0"/>
            <a:t>και των εκπαιδευτικών</a:t>
          </a:r>
          <a:endParaRPr lang="el-GR" sz="900" b="1" kern="1200" dirty="0"/>
        </a:p>
      </dsp:txBody>
      <dsp:txXfrm>
        <a:off x="3780909" y="2431014"/>
        <a:ext cx="2889575" cy="483390"/>
      </dsp:txXfrm>
    </dsp:sp>
    <dsp:sp modelId="{334CBB03-09A6-49D7-8ADD-A43BC8CC3388}">
      <dsp:nvSpPr>
        <dsp:cNvPr id="0" name=""/>
        <dsp:cNvSpPr/>
      </dsp:nvSpPr>
      <dsp:spPr>
        <a:xfrm>
          <a:off x="3754759" y="312494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των μαθητριών /ών </a:t>
          </a:r>
          <a:r>
            <a:rPr lang="el-GR" sz="900" b="1" kern="1200" dirty="0" smtClean="0"/>
            <a:t>και της διοίκησης του σχολείου</a:t>
          </a:r>
          <a:endParaRPr lang="el-GR" sz="900" b="1" kern="1200" dirty="0"/>
        </a:p>
      </dsp:txBody>
      <dsp:txXfrm>
        <a:off x="3780909" y="3151094"/>
        <a:ext cx="2889575" cy="483390"/>
      </dsp:txXfrm>
    </dsp:sp>
    <dsp:sp modelId="{160B68E1-AF3C-4810-AE00-AD7DDD1DE1F0}">
      <dsp:nvSpPr>
        <dsp:cNvPr id="0" name=""/>
        <dsp:cNvSpPr/>
      </dsp:nvSpPr>
      <dsp:spPr>
        <a:xfrm>
          <a:off x="3754759" y="3845024"/>
          <a:ext cx="2941875" cy="535690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Μεταξύ </a:t>
          </a:r>
          <a:r>
            <a:rPr lang="el-GR" sz="900" b="1" kern="1200" dirty="0" smtClean="0"/>
            <a:t>των μαθητριών /ών </a:t>
          </a:r>
          <a:endParaRPr lang="el-GR" sz="900" b="1" kern="1200" dirty="0"/>
        </a:p>
      </dsp:txBody>
      <dsp:txXfrm>
        <a:off x="3780909" y="3871174"/>
        <a:ext cx="2889575" cy="48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982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38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36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49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99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6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5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0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0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61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9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3CBE-89F5-4901-B172-CC7C55BDB4A2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4683C-0065-40C8-8A99-A9594B82A5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25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470025"/>
          </a:xfr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ΣΧΟΛΙΚΗ ΖΩΗ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552" y="4149080"/>
            <a:ext cx="6400800" cy="1752600"/>
          </a:xfrm>
        </p:spPr>
        <p:txBody>
          <a:bodyPr/>
          <a:lstStyle/>
          <a:p>
            <a:r>
              <a:rPr lang="el-GR" dirty="0" smtClean="0"/>
              <a:t>Κατηγορίες θεμάτων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89186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0000"/>
                </a:solidFill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</a:rPr>
              <a:t>Βήματα </a:t>
            </a:r>
            <a:r>
              <a:rPr lang="el-GR" sz="2800" b="1" dirty="0">
                <a:solidFill>
                  <a:srgbClr val="000000"/>
                </a:solidFill>
              </a:rPr>
              <a:t>δημοκρατίας: Κάνοντας πράξη τη συμμετοχή», </a:t>
            </a:r>
            <a:endParaRPr lang="el-GR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l-GR" sz="2800" b="1" dirty="0">
                <a:solidFill>
                  <a:srgbClr val="000000"/>
                </a:solidFill>
              </a:rPr>
              <a:t>Σ</a:t>
            </a:r>
            <a:r>
              <a:rPr lang="el-GR" sz="2800" b="1" dirty="0" smtClean="0">
                <a:solidFill>
                  <a:srgbClr val="000000"/>
                </a:solidFill>
              </a:rPr>
              <a:t>χ</a:t>
            </a:r>
            <a:r>
              <a:rPr lang="el-GR" sz="2800" b="1" dirty="0">
                <a:solidFill>
                  <a:srgbClr val="000000"/>
                </a:solidFill>
              </a:rPr>
              <a:t>. έτος </a:t>
            </a:r>
            <a:r>
              <a:rPr lang="el-GR" sz="2800" b="1" dirty="0" smtClean="0">
                <a:solidFill>
                  <a:srgbClr val="000000"/>
                </a:solidFill>
              </a:rPr>
              <a:t>2018-2019, ΚΔ΄ Σύνοδος, 2018-2019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628886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Λ. Πόλκας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Παρατηρήσεις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el-GR" sz="2800" dirty="0" smtClean="0"/>
              <a:t>Εξειδίκευση των θεματικών κατηγοριών</a:t>
            </a:r>
          </a:p>
          <a:p>
            <a:r>
              <a:rPr lang="el-GR" sz="2800" dirty="0" smtClean="0"/>
              <a:t>Σύνδεσή τους με συγκεκριμένες σχολικές συνθήκες και νοηματοδοτήσεις</a:t>
            </a:r>
          </a:p>
          <a:p>
            <a:r>
              <a:rPr lang="el-GR" sz="2800" dirty="0" smtClean="0"/>
              <a:t>Εστίαση στην προοπτική των ανθρωπινών δικαιωμάτων.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</a:rPr>
              <a:t>Αναζήτηση σχέσεων και νοηματοδοτήσεων</a:t>
            </a:r>
            <a:endParaRPr lang="el-G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441712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" y="1844824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ΟΙΚΟΝΟΜΙΑ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Κατηγορίες θεμάτων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1410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</a:rPr>
              <a:t>Βήματα </a:t>
            </a:r>
            <a:r>
              <a:rPr lang="el-GR" sz="2800" b="1" dirty="0">
                <a:solidFill>
                  <a:srgbClr val="000000"/>
                </a:solidFill>
              </a:rPr>
              <a:t>δημοκρατίας: Κάνοντας πράξη τη συμμετοχή», </a:t>
            </a:r>
            <a:endParaRPr lang="el-GR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l-GR" sz="2800" b="1" dirty="0" smtClean="0">
                <a:solidFill>
                  <a:srgbClr val="000000"/>
                </a:solidFill>
              </a:rPr>
              <a:t>Σχ</a:t>
            </a:r>
            <a:r>
              <a:rPr lang="el-GR" sz="2800" b="1" dirty="0">
                <a:solidFill>
                  <a:srgbClr val="000000"/>
                </a:solidFill>
              </a:rPr>
              <a:t>. έτος </a:t>
            </a:r>
            <a:r>
              <a:rPr lang="el-GR" sz="2800" b="1" dirty="0" smtClean="0">
                <a:solidFill>
                  <a:srgbClr val="000000"/>
                </a:solidFill>
              </a:rPr>
              <a:t>2018-2019, ΚΔ΄ Σύνοδος, 2018-2019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628886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Λ. Πόλκας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1: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“BRAIN DRAIN”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2800" dirty="0">
                <a:ea typeface="Calibri"/>
                <a:cs typeface="Times New Roman"/>
              </a:rPr>
              <a:t>«ΑΠΟ ΤΟ "</a:t>
            </a:r>
            <a:r>
              <a:rPr lang="en-US" sz="2800" dirty="0">
                <a:ea typeface="Calibri"/>
                <a:cs typeface="Times New Roman"/>
              </a:rPr>
              <a:t>BRAIN DRAIN" </a:t>
            </a:r>
            <a:r>
              <a:rPr lang="el-GR" sz="2800" dirty="0">
                <a:ea typeface="Calibri"/>
                <a:cs typeface="Times New Roman"/>
              </a:rPr>
              <a:t>ΣΤΟ "</a:t>
            </a:r>
            <a:r>
              <a:rPr lang="en-US" sz="2800" dirty="0">
                <a:ea typeface="Calibri"/>
                <a:cs typeface="Times New Roman"/>
              </a:rPr>
              <a:t>BRAIN GAIN</a:t>
            </a:r>
            <a:r>
              <a:rPr lang="en-US" sz="2800" dirty="0" smtClean="0">
                <a:ea typeface="Calibri"/>
                <a:cs typeface="Times New Roman"/>
              </a:rPr>
              <a:t>"</a:t>
            </a:r>
            <a:r>
              <a:rPr lang="el-GR" sz="2800" dirty="0" smtClean="0">
                <a:ea typeface="Calibri"/>
                <a:cs typeface="Times New Roman"/>
              </a:rPr>
              <a:t>»</a:t>
            </a:r>
            <a:endParaRPr lang="el-GR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2800" dirty="0">
                <a:ea typeface="Calibri"/>
                <a:cs typeface="Times New Roman"/>
              </a:rPr>
              <a:t>«ΦΥΓΗ ΤΩΝ ΝΕΩΝ ΣΤΟ ΕΞΩΤΕΡΙΚΟ»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2800" dirty="0">
                <a:ea typeface="Calibri"/>
                <a:cs typeface="Times New Roman"/>
              </a:rPr>
              <a:t>«"BRAINDRAIN": Η ΕΠΑΧΘΗΣ ΚΛΗΡΟΝΟΜΙΑ ΤΗΣ ΟΙΚΟΝΟΜΙΚΗΣ ΚΡΙΣΗΣ. ΑΙΤΙΑ ΚΑΙ ΣΥΝΕΠΕΙΕΣ, ΜΥΘΟΙ ΚΑΙ ΑΛΗΘΕΙΕΣ</a:t>
            </a:r>
            <a:r>
              <a:rPr lang="el-GR" sz="2800" dirty="0" smtClean="0">
                <a:ea typeface="Calibri"/>
                <a:cs typeface="Times New Roman"/>
              </a:rPr>
              <a:t>»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1916832"/>
            <a:ext cx="705678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07" y="1268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2: ΟΙΚΟΝΟΜΙΑ &amp; ΑΝΑΠΤΥΞΗ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4525963"/>
          </a:xfrm>
        </p:spPr>
        <p:txBody>
          <a:bodyPr/>
          <a:lstStyle/>
          <a:p>
            <a:r>
              <a:rPr lang="el-GR" sz="2800" dirty="0" smtClean="0"/>
              <a:t>1.	</a:t>
            </a:r>
            <a:r>
              <a:rPr lang="el-GR" sz="2800" dirty="0"/>
              <a:t>«"ΕΛΛΑΔΑ 2021:ΤΟ ΝΕΟ ΕΘΝΙΚΟ ΑΝΑΠΤΥΞΙΑΚΟ ΠΡΟΤΥΠΟ"»</a:t>
            </a:r>
            <a:endParaRPr lang="el-GR" sz="2800" dirty="0" smtClean="0"/>
          </a:p>
          <a:p>
            <a:r>
              <a:rPr lang="el-GR" sz="2800" dirty="0" smtClean="0"/>
              <a:t>2.	</a:t>
            </a:r>
            <a:r>
              <a:rPr lang="el-GR" sz="2800" dirty="0"/>
              <a:t>«ΟΙ ΒΙΩΣΙΜΟΙ ΑΝΑΠΤΥΞΙΑΚΟΙ ΣΤΟΧΟΙ</a:t>
            </a:r>
            <a:r>
              <a:rPr lang="el-GR" sz="2800" dirty="0" smtClean="0"/>
              <a:t>»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" y="7151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07" y="132970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3: ΟΙΚΟΝΟΜΙΑ &amp; ΤΟΥΡΙΣΜΟΣ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/>
          <a:lstStyle/>
          <a:p>
            <a:r>
              <a:rPr lang="el-GR" sz="2800" dirty="0" smtClean="0"/>
              <a:t>1.	</a:t>
            </a:r>
            <a:r>
              <a:rPr lang="el-GR" sz="2800" dirty="0"/>
              <a:t>«</a:t>
            </a:r>
            <a:r>
              <a:rPr lang="el-GR" sz="2800" dirty="0" smtClean="0"/>
              <a:t>ΕΝΑΛΛΑΚΤΙΚΕΣ </a:t>
            </a:r>
            <a:r>
              <a:rPr lang="el-GR" sz="2800" dirty="0"/>
              <a:t>ΜΟΡΦΕΣ ΤΟΥΡΙΣΜΟΥ</a:t>
            </a:r>
            <a:r>
              <a:rPr lang="el-GR" sz="2800" dirty="0" smtClean="0"/>
              <a:t>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420888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Παρατηρήσεις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el-GR" sz="2800" dirty="0" smtClean="0"/>
              <a:t>Επέκταση και σύνδεση των θεματικών κατηγοριών με συγκεκριμένες σχολικές συνθήκες και νοηματοδοτήσεις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Λειτουργικές δαπάνες σχολείων / χορηγίες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Εκπαιδευτικό προσωπικό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Υποστηρικτικές εκπαιδευτικές δομές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Σχολική διαρροή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Υγεία – σίτιση μαθητριών /ών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Ψυχοκοινωνικές αντιξοότητες</a:t>
            </a:r>
          </a:p>
          <a:p>
            <a:pPr>
              <a:buFont typeface="Wingdings" pitchFamily="2" charset="2"/>
              <a:buChar char="Ø"/>
            </a:pPr>
            <a:r>
              <a:rPr lang="el-GR" sz="2800" smtClean="0"/>
              <a:t>Μάθηση-ψυχαγωγία</a:t>
            </a:r>
            <a:r>
              <a:rPr lang="el-GR" sz="2800" dirty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Συναντήσεις διαλόγου μεταξύ των εμπλεκόμενων στη σχολική διαδικασία μερών</a:t>
            </a:r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2232248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Δράσεις (πολιτιστικές / επιμορφωτικές) μέσα στο σχολείο</a:t>
            </a:r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Επαφές με άλλα σχολεία για συνεργασία</a:t>
            </a:r>
          </a:p>
          <a:p>
            <a:endParaRPr lang="el-GR" dirty="0" smtClean="0"/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57946"/>
            <a:ext cx="1800200" cy="27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1: ΤΟ ΣΧΟΛΕΙΟ ΩΣ ΘΕΣΜΟΣ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«O ΘΕΣΜΟΣ ΤΟΥ ΣΧΟΛΕΙΟΥ»</a:t>
            </a:r>
            <a:endParaRPr lang="el-GR" sz="33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«ΕΚΠΑΙΔΕΥΤΙΚΟ ΣΥΣΤΗΜΑ»</a:t>
            </a:r>
            <a:endParaRPr lang="el-GR" sz="33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«ΕΚΠΑΙΔΕΥΤΙΚΟ ΣΥΣΤΗΜΑ ΚΑΙ ΣΥΓΧΡΟΝΕΣ ΑΝΑΓΚΕΣ»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«Η ΔΗΜΟΣΙΑ ΕΚΠΑΙΔΕΥΣΗ»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«ΤΑ ΠΡΟΒΛΗΜΑΤΑ ΤΗΣ ΠΑΙΔΕΙΑΣ ΣΗΜΕΡΑ»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«ΤΟ ΕΚΠΑΙΔΕΥΤΙΚΟ ΣΥΣΤΗΜΑ ΣΤΗ ΧΩΡΑ ΜΑΣ ΚΑΙ ΟΙ ΔΥΣΛΕΙΤΟΥΡΓΙΕΣ ΤΟΥ»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3300" dirty="0" smtClean="0">
                <a:ea typeface="Calibri"/>
                <a:cs typeface="Times New Roman"/>
              </a:rPr>
              <a:t>«ΦΙΛΕΛΕΥΘΕΡΟ, ΑΝΟΙΧΤΟ, ΚΟΙΝΩΝΙΚΑ ΠΑΡΕΜΒΑΤΙΚΟ ΣΧΟΛΕΙΟ»</a:t>
            </a:r>
          </a:p>
          <a:p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43608" y="1916832"/>
            <a:ext cx="705678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Έρευνες πεδίου </a:t>
            </a:r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24" y="2924944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Προσκλήσεις ειδικών </a:t>
            </a:r>
          </a:p>
          <a:p>
            <a:endParaRPr lang="el-GR" dirty="0"/>
          </a:p>
          <a:p>
            <a:endParaRPr lang="el-GR" dirty="0" smtClean="0"/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63" y="2996952"/>
            <a:ext cx="3384376" cy="23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30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Βήμα 6 (Φεβρουάριος) Βγαίνουμε έξω!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l-GR" dirty="0" smtClean="0"/>
              <a:t>Επισκέψεις… </a:t>
            </a:r>
          </a:p>
          <a:p>
            <a:endParaRPr lang="el-GR" dirty="0"/>
          </a:p>
          <a:p>
            <a:endParaRPr lang="el-GR" dirty="0" smtClean="0"/>
          </a:p>
          <a:p>
            <a:pPr marL="0" indent="0" algn="ctr">
              <a:buNone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4" y="1988840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0694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Καλό δρόμο…</a:t>
            </a:r>
            <a:endParaRPr lang="el-G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955510" cy="3912475"/>
          </a:xfrm>
        </p:spPr>
      </p:pic>
    </p:spTree>
    <p:extLst>
      <p:ext uri="{BB962C8B-B14F-4D97-AF65-F5344CB8AC3E}">
        <p14:creationId xmlns:p14="http://schemas.microsoft.com/office/powerpoint/2010/main" val="17530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07" y="126876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2: 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ΣΧΕΣΕΙΣ ΣΧΟΛΕΙΟΥ ΚΑΙ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ΚΟΙΝΩΝΙΑΣ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4525963"/>
          </a:xfrm>
        </p:spPr>
        <p:txBody>
          <a:bodyPr/>
          <a:lstStyle/>
          <a:p>
            <a:r>
              <a:rPr lang="el-GR" sz="2800" dirty="0" smtClean="0"/>
              <a:t>1.	«ΚΟΙΝΩΝΙΚΑ ΣΤΕΡΕΟΤΥΠΑ &amp; ΣΧΟΛΕΙΟ»</a:t>
            </a:r>
          </a:p>
          <a:p>
            <a:r>
              <a:rPr lang="el-GR" sz="2800" dirty="0" smtClean="0"/>
              <a:t>2.	«ΔΙΑΠΟΛΙΤΙΣΜΙΚΗ ΕΚΠΑΙΔΕΥΣΗ»</a:t>
            </a:r>
          </a:p>
          <a:p>
            <a:r>
              <a:rPr lang="el-GR" sz="2800" dirty="0" smtClean="0"/>
              <a:t>3.	«ΣΧΟΛΕΙΟ ΚΑΙ ΟΙΚΟΝΟΜΙΚΗ ΚΡΙΣΗ: ΣΥΝΕΠΕΙΕΣ ΚΑΙ ΤΡΟΠΟΙ ΑΝΤΙΜΕΤΩΠΙΣΗΣ»</a:t>
            </a:r>
          </a:p>
          <a:p>
            <a:r>
              <a:rPr lang="el-GR" sz="2800" dirty="0" smtClean="0"/>
              <a:t>4.	«Ο ΑΝΤΙΣΤΑΘΜΙΣΤΙΚΟΣ ΡΟΛΟΣ ΤΟΥ ΣΧΟΛΕΙΟΥ ΑΠΕΝΑΝΤΙ ΣΤΗΝ ΚΟΙΝΩΝΙΚΗ ΑΝΙΣΟΤΗΤΑ»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" y="7151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07" y="132970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ΚΑΤΗΓΟΡΙΑ 3: </a:t>
            </a:r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ΤΟ ΣΧΟΛΕΙΟ ΩΣ ΑΝΘΡΩΠΟΓΕΩΓΡΑΦΙΚΟ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ΠΕΡΙΒΑΛΛΟΝ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/>
          <a:lstStyle/>
          <a:p>
            <a:r>
              <a:rPr lang="el-GR" sz="2800" dirty="0" smtClean="0"/>
              <a:t>1.	«ΔΡΑΣΤΗΡΙΟΤΗΤΕΣ ΣΧΟΛΕΙΟΥ»</a:t>
            </a:r>
          </a:p>
          <a:p>
            <a:r>
              <a:rPr lang="el-GR" sz="2800" dirty="0" smtClean="0"/>
              <a:t>2.	«ΘΑ ΠΗΓΑΙΝΑ ΣΧΟΛΕΙΟ ΜΕ ΧΑΡΑ, ΑΝ...»</a:t>
            </a:r>
          </a:p>
          <a:p>
            <a:r>
              <a:rPr lang="el-GR" sz="2800" dirty="0" smtClean="0"/>
              <a:t>3.	«ΣΧΟΛΙΚΗ ΖΩΗ»</a:t>
            </a:r>
          </a:p>
          <a:p>
            <a:r>
              <a:rPr lang="el-GR" sz="2800" dirty="0" smtClean="0"/>
              <a:t>4.	«ΣΧΟΛΙΚΟ ΠΕΡΙΒΑΛΛΟΝ»</a:t>
            </a:r>
          </a:p>
          <a:p>
            <a:r>
              <a:rPr lang="el-GR" sz="2800" dirty="0" smtClean="0"/>
              <a:t>5.	«ΣΧΟΛΙΚΟ ΠΕΡΙΒΑΛΛΟΝ»</a:t>
            </a:r>
          </a:p>
          <a:p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420888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553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ΚΑΤΗΓΟΡΙΑ 4: ΔΗΜΟΚΡΑΤΙΑ ΚΑΙ ΔΙΑΛΟΓΟΣ ΣΤΟ ΣΧΟΛΕΙΟ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525963"/>
          </a:xfrm>
        </p:spPr>
        <p:txBody>
          <a:bodyPr/>
          <a:lstStyle/>
          <a:p>
            <a:r>
              <a:rPr lang="el-GR" sz="2800" dirty="0" smtClean="0"/>
              <a:t>1.	«“ΟΛΟΙ ΜΑΖΙ” ΓΙΑ ΕΝΑ ΑΝΟΙΚΤΟ ΚΑΙ ΔΗΜΟΚΡΑΤΙΚΟ ΣΧΟΛΕΙΟ»</a:t>
            </a:r>
          </a:p>
          <a:p>
            <a:r>
              <a:rPr lang="el-GR" sz="2800" dirty="0" smtClean="0"/>
              <a:t>2.	«ΔΙΑΛΟΓΟΣ ΚΑΙ ΔΗΜΟΚΡΑΤΙΑ ΣΤΟ ΣΧΟΛΕΙΟ»</a:t>
            </a:r>
          </a:p>
          <a:p>
            <a:r>
              <a:rPr lang="el-GR" sz="2800" dirty="0" smtClean="0"/>
              <a:t>3.	«Η ΑΝΑΠΤΥΞΗ ΤΟΥ ΔΗΜΟΚΡΑΤΙΚΟΥ ΔΙΑΛΟΓΟΥ ΣΤΟ ΣΧΟΛΕΙΟ»</a:t>
            </a:r>
          </a:p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" y="2492896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ΚΑΤΗΓΟΡΙΑ 5: ΣΧΟΛΕΙΟ ΚΑΙ ΜΑΘΗΤΙΚΕΣ ΚΟΙΝΟΤΗΤΕΣ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r>
              <a:rPr lang="el-GR" sz="2800" dirty="0" smtClean="0"/>
              <a:t>1. «ΒΑΘΜΙΔΕΣ ΕΚΠΡΟΣΩΠΗΣΗΣ ΤΩΝ ΝΕΩΝ ΣΗΜΕΡΑ - Ο ΘΕΣΜΟΣ ΤΩΝ ΜΑΘΗΤΙΚΩΝ ΚΟΙΝΟΤΗΤΩΝ - ΤΟ ΔΗΜΟΤΙΚΟ ΣΥΜΒΟΥΛΙΟ ΕΦΗΒΩΝ ΣΤΗΝ ΠΟΛΗ ΜΑΣ ΤΗΝ ΒΕΡΟΙΑ»</a:t>
            </a:r>
          </a:p>
          <a:p>
            <a:r>
              <a:rPr lang="el-GR" sz="2800" dirty="0" smtClean="0"/>
              <a:t>2.	«ΜΑΘΗΤΙΚΕΣ ΚΟΙΝΟΤΗΤΕΣ»</a:t>
            </a:r>
          </a:p>
          <a:p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ΚΑΤΗΓΟΡΙΑ 6: ΣΧΟΛΕΙΟ ΚΑΙ ΕΦΗΒΟΙ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98" y="2332037"/>
            <a:ext cx="8229600" cy="4525963"/>
          </a:xfrm>
        </p:spPr>
        <p:txBody>
          <a:bodyPr>
            <a:normAutofit/>
          </a:bodyPr>
          <a:lstStyle/>
          <a:p>
            <a:r>
              <a:rPr lang="el-GR" sz="3000" dirty="0" smtClean="0"/>
              <a:t>1.	«ΕΦΗΒΕΙΑ»</a:t>
            </a:r>
          </a:p>
          <a:p>
            <a:r>
              <a:rPr lang="el-GR" sz="3000" dirty="0" smtClean="0"/>
              <a:t>2.	«Η ΠΟΙΟΤΗΤΑ ΚΑΙ Η ΕΚΤΑΣΗ ΤΩΝ ΣΧΕΣΕΩΝ ΤΩΝ ΕΦΗΒΩΝ ΣΤΙΣ ΤΟΠΙΚΕΣ ΚΟΙΝΩΝΙΕΣ ΜΑΣ ΚΑΙ ΑΞΙΟΠΟΙΗΣΗ ΤΟΥ ΕΛΕΥΘΕΡΟΥ ΧΡΟΝΟΥ ΜΑΣ»</a:t>
            </a:r>
          </a:p>
          <a:p>
            <a:r>
              <a:rPr lang="el-GR" sz="3000" dirty="0" smtClean="0"/>
              <a:t>3.	«ΨΥΧΟΛΟΓΙΑ ΕΦΗΒΩΝ»</a:t>
            </a:r>
          </a:p>
          <a:p>
            <a:r>
              <a:rPr lang="el-GR" sz="3000" dirty="0" smtClean="0"/>
              <a:t>4.	«ΠΡΟΒΛΗΜΑΤΑ ΠΟΥ ΑΝΤΙΜΕΤΩΠΙΖΟΥΝ ΟΙ ΕΦΗΒΟΙ ΣΤΟ ΠΛΑΙΣΙΟ ΤΗΣ ΣΧΟΛΙΚΗΣ ΚΟΙΝΟΤΗΤΑΣ»</a:t>
            </a:r>
          </a:p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91" y="2060848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</a:rPr>
              <a:t>ΚΑΤΗΓΟΡΙΑ 7: ΜΗ ΕΠΙΘΥΜΗΤΕΣ ΣΥΜΠΕΡΙΦΟΡΕΣ ΕΦΗΒΩΝ</a:t>
            </a:r>
            <a:endParaRPr lang="el-G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46" y="2780928"/>
            <a:ext cx="8229600" cy="4525963"/>
          </a:xfrm>
        </p:spPr>
        <p:txBody>
          <a:bodyPr/>
          <a:lstStyle/>
          <a:p>
            <a:r>
              <a:rPr lang="el-GR" sz="2800" dirty="0" smtClean="0"/>
              <a:t>1.	«ΑΝΤΙΜΕΤΩΠΙΣΗ ΤΗΣ ΔΙΑΦΟΡΕΤΙΚΟΤΗΤΑΣ ΣΤΟ ΣΧΟΛΕΙΟ»</a:t>
            </a:r>
          </a:p>
          <a:p>
            <a:r>
              <a:rPr lang="el-GR" sz="2800" dirty="0" smtClean="0"/>
              <a:t>2.	«ΕΠΙΛΥΣΗ ΣΥΓΚΡΟΥΣΕΩΝ ΜΕΣΑ ΑΠΟ ΤΗ ΔΙΑΜΕΣΟΛΑΒΗΣΗ»</a:t>
            </a:r>
          </a:p>
          <a:p>
            <a:r>
              <a:rPr lang="el-GR" sz="2800" dirty="0" smtClean="0"/>
              <a:t>3.	«ΣΧΟΛΙΚΗ ΔΙΑΜΕΣΟΛΑΒΗΣΗ»</a:t>
            </a:r>
          </a:p>
          <a:p>
            <a:r>
              <a:rPr lang="el-GR" sz="2800" dirty="0" smtClean="0"/>
              <a:t>4.	«“ΟΧΙ ΣΤΗ ΒΙΑ”»</a:t>
            </a:r>
          </a:p>
          <a:p>
            <a:r>
              <a:rPr lang="el-GR" sz="2800" dirty="0" smtClean="0"/>
              <a:t>5.	«“ΠΑΡΑΒΑΤΙΚΟΤΗΤΑ ΑΝΗΛΙΚΩΝ”»</a:t>
            </a:r>
          </a:p>
          <a:p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0" y="2564904"/>
            <a:ext cx="7059613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1" y="0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495533"/>
              </p:ext>
            </p:extLst>
          </p:nvPr>
        </p:nvGraphicFramePr>
        <p:xfrm>
          <a:off x="539552" y="1340768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"/>
            <a:ext cx="9144000" cy="8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478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ΣΧΟΛΙΚΗ ΖΩΗ</vt:lpstr>
      <vt:lpstr>ΚΑΤΗΓΟΡΙΑ 1: ΤΟ ΣΧΟΛΕΙΟ ΩΣ ΘΕΣΜΟΣ</vt:lpstr>
      <vt:lpstr>ΚΑΤΗΓΟΡΙΑ 2: ΣΧΕΣΕΙΣ ΣΧΟΛΕΙΟΥ ΚΑΙ ΚΟΙΝΩΝΙΑΣ</vt:lpstr>
      <vt:lpstr>ΚΑΤΗΓΟΡΙΑ 3: ΤΟ ΣΧΟΛΕΙΟ ΩΣ ΑΝΘΡΩΠΟΓΕΩΓΡΑΦΙΚΟ ΠΕΡΙΒΑΛΛΟΝ</vt:lpstr>
      <vt:lpstr>ΚΑΤΗΓΟΡΙΑ 4: ΔΗΜΟΚΡΑΤΙΑ ΚΑΙ ΔΙΑΛΟΓΟΣ ΣΤΟ ΣΧΟΛΕΙΟ</vt:lpstr>
      <vt:lpstr>ΚΑΤΗΓΟΡΙΑ 5: ΣΧΟΛΕΙΟ ΚΑΙ ΜΑΘΗΤΙΚΕΣ ΚΟΙΝΟΤΗΤΕΣ</vt:lpstr>
      <vt:lpstr>ΚΑΤΗΓΟΡΙΑ 6: ΣΧΟΛΕΙΟ ΚΑΙ ΕΦΗΒΟΙ</vt:lpstr>
      <vt:lpstr>ΚΑΤΗΓΟΡΙΑ 7: ΜΗ ΕΠΙΘΥΜΗΤΕΣ ΣΥΜΠΕΡΙΦΟΡΕΣ ΕΦΗΒΩΝ</vt:lpstr>
      <vt:lpstr>PowerPoint Presentation</vt:lpstr>
      <vt:lpstr>Παρατηρήσεις</vt:lpstr>
      <vt:lpstr>Αναζήτηση σχέσεων και νοηματοδοτήσεων</vt:lpstr>
      <vt:lpstr>ΟΙΚΟΝΟΜΙΑ</vt:lpstr>
      <vt:lpstr>ΚΑΤΗΓΟΡΙΑ 1: “BRAIN DRAIN”</vt:lpstr>
      <vt:lpstr>ΚΑΤΗΓΟΡΙΑ 2: ΟΙΚΟΝΟΜΙΑ &amp; ΑΝΑΠΤΥΞΗ</vt:lpstr>
      <vt:lpstr>ΚΑΤΗΓΟΡΙΑ 3: ΟΙΚΟΝΟΜΙΑ &amp; ΤΟΥΡΙΣΜΟΣ</vt:lpstr>
      <vt:lpstr>Παρατηρήσεις</vt:lpstr>
      <vt:lpstr>Βήμα 6 (Φεβρουάριος) Βγαίνουμε έξω!</vt:lpstr>
      <vt:lpstr>Βήμα 6 (Φεβρουάριος) Βγαίνουμε έξω!</vt:lpstr>
      <vt:lpstr>Βήμα 6 (Φεβρουάριος) Βγαίνουμε έξω!</vt:lpstr>
      <vt:lpstr>Βήμα 6 (Φεβρουάριος) Βγαίνουμε έξω!</vt:lpstr>
      <vt:lpstr>Βήμα 6 (Φεβρουάριος) Βγαίνουμε έξω!</vt:lpstr>
      <vt:lpstr>Βήμα 6 (Φεβρουάριος) Βγαίνουμε έξω!</vt:lpstr>
      <vt:lpstr>Καλό δρόμο…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ΣΧΟΛΙΚΗ ΖΩΗ</dc:title>
  <dc:creator>LP</dc:creator>
  <cp:lastModifiedBy>LP</cp:lastModifiedBy>
  <cp:revision>54</cp:revision>
  <dcterms:created xsi:type="dcterms:W3CDTF">2019-02-07T19:31:37Z</dcterms:created>
  <dcterms:modified xsi:type="dcterms:W3CDTF">2019-02-08T14:04:47Z</dcterms:modified>
</cp:coreProperties>
</file>